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3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notesSlides/notesSlide4.xml" ContentType="application/vnd.openxmlformats-officedocument.presentationml.notesSl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notesSlides/notesSlide5.xml" ContentType="application/vnd.openxmlformats-officedocument.presentationml.notesSlid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notesSlides/notesSlide6.xml" ContentType="application/vnd.openxmlformats-officedocument.presentationml.notesSlid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charts/chart35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charts/chart36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charts/chart37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89" r:id="rId3"/>
    <p:sldId id="283" r:id="rId4"/>
    <p:sldId id="257" r:id="rId5"/>
    <p:sldId id="272" r:id="rId6"/>
    <p:sldId id="271" r:id="rId7"/>
    <p:sldId id="258" r:id="rId8"/>
    <p:sldId id="269" r:id="rId9"/>
    <p:sldId id="279" r:id="rId10"/>
    <p:sldId id="259" r:id="rId11"/>
    <p:sldId id="290" r:id="rId12"/>
    <p:sldId id="261" r:id="rId13"/>
    <p:sldId id="260" r:id="rId14"/>
    <p:sldId id="262" r:id="rId15"/>
    <p:sldId id="264" r:id="rId16"/>
    <p:sldId id="265" r:id="rId17"/>
    <p:sldId id="266" r:id="rId18"/>
    <p:sldId id="288" r:id="rId19"/>
    <p:sldId id="274" r:id="rId20"/>
    <p:sldId id="277" r:id="rId21"/>
    <p:sldId id="291" r:id="rId22"/>
    <p:sldId id="286" r:id="rId23"/>
    <p:sldId id="273" r:id="rId24"/>
    <p:sldId id="275" r:id="rId25"/>
    <p:sldId id="280" r:id="rId26"/>
    <p:sldId id="281" r:id="rId27"/>
    <p:sldId id="284" r:id="rId28"/>
  </p:sldIdLst>
  <p:sldSz cx="12192000" cy="6858000"/>
  <p:notesSz cx="6724650" cy="97742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замат Мураталиевич Сатаев" initials="АМС" lastIdx="2" clrIdx="0">
    <p:extLst>
      <p:ext uri="{19B8F6BF-5375-455C-9EA6-DF929625EA0E}">
        <p15:presenceInfo xmlns:p15="http://schemas.microsoft.com/office/powerpoint/2012/main" userId="S-1-5-21-1715567821-1326574676-1417001333-1560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093" autoAdjust="0"/>
  </p:normalViewPr>
  <p:slideViewPr>
    <p:cSldViewPr snapToGrid="0" showGuides="1">
      <p:cViewPr varScale="1">
        <p:scale>
          <a:sx n="100" d="100"/>
          <a:sy n="100" d="100"/>
        </p:scale>
        <p:origin x="95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.kapsemetov\AppData\Local\Microsoft\Windows\INetCache\Content.Outlook\1MZCC17P\&#1063;&#1077;&#1088;&#1085;&#1086;&#1074;&#1080;&#1082;%20(&#1084;&#1077;&#1073;&#1077;&#1083;&#1100;)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.kapsemetov\Desktop\&#1040;&#1085;&#1072;&#1083;&#1080;&#1090;&#1080;&#1095;&#1077;&#1089;&#1082;&#1080;&#1077;%20&#1086;&#1073;&#1079;&#1086;&#1088;&#1099;\&#1052;&#1077;&#1073;&#1077;&#1083;&#1100;\&#1063;&#1077;&#1088;&#1085;&#1086;&#1074;&#1080;&#1082;%20(&#1084;&#1077;&#1073;&#1077;&#1083;&#1100;)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.kapsemetov\Desktop\&#1040;&#1085;&#1072;&#1083;&#1080;&#1090;&#1080;&#1095;&#1077;&#1089;&#1082;&#1080;&#1077;%20&#1086;&#1073;&#1079;&#1086;&#1088;&#1099;\&#1052;&#1077;&#1073;&#1077;&#1083;&#1100;\&#1063;&#1077;&#1088;&#1085;&#1086;&#1074;&#1080;&#1082;%20(&#1084;&#1077;&#1073;&#1077;&#1083;&#1100;)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.kapsemetov\Desktop\&#1040;&#1085;&#1072;&#1083;&#1080;&#1090;&#1080;&#1095;&#1077;&#1089;&#1082;&#1080;&#1077;%20&#1086;&#1073;&#1079;&#1086;&#1088;&#1099;\&#1052;&#1077;&#1073;&#1077;&#1083;&#1100;\&#1063;&#1077;&#1088;&#1085;&#1086;&#1074;&#1080;&#1082;%20(&#1084;&#1077;&#1073;&#1077;&#1083;&#1100;)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.kapsemetov\Desktop\&#1040;&#1085;&#1072;&#1083;&#1080;&#1090;&#1080;&#1095;&#1077;&#1089;&#1082;&#1080;&#1077;%20&#1086;&#1073;&#1079;&#1086;&#1088;&#1099;\&#1052;&#1077;&#1073;&#1077;&#1083;&#1100;\&#1063;&#1077;&#1088;&#1085;&#1086;&#1074;&#1080;&#1082;%20(&#1084;&#1077;&#1073;&#1077;&#1083;&#1100;)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.kapsemetov\Desktop\&#1040;&#1085;&#1072;&#1083;&#1080;&#1090;&#1080;&#1095;&#1077;&#1089;&#1082;&#1080;&#1077;%20&#1086;&#1073;&#1079;&#1086;&#1088;&#1099;\&#1052;&#1077;&#1073;&#1077;&#1083;&#1100;\&#1063;&#1077;&#1088;&#1085;&#1086;&#1074;&#1080;&#1082;%20(&#1084;&#1077;&#1073;&#1077;&#1083;&#1100;)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.kapsemetov\Desktop\&#1040;&#1085;&#1072;&#1083;&#1080;&#1090;&#1080;&#1095;&#1077;&#1089;&#1082;&#1080;&#1077;%20&#1086;&#1073;&#1079;&#1086;&#1088;&#1099;\&#1052;&#1077;&#1073;&#1077;&#1083;&#1100;\&#1063;&#1077;&#1088;&#1085;&#1086;&#1074;&#1080;&#1082;%20(&#1084;&#1077;&#1073;&#1077;&#1083;&#1100;)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.kapsemetov\Desktop\&#1040;&#1085;&#1072;&#1083;&#1080;&#1090;&#1080;&#1095;&#1077;&#1089;&#1082;&#1080;&#1077;%20&#1086;&#1073;&#1079;&#1086;&#1088;&#1099;\&#1052;&#1077;&#1073;&#1077;&#1083;&#1100;\&#1063;&#1077;&#1088;&#1085;&#1086;&#1074;&#1080;&#1082;%20(&#1084;&#1077;&#1073;&#1077;&#1083;&#1100;)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.kapsemetov\Desktop\&#1040;&#1085;&#1072;&#1083;&#1080;&#1090;&#1080;&#1095;&#1077;&#1089;&#1082;&#1080;&#1077;%20&#1086;&#1073;&#1079;&#1086;&#1088;&#1099;\&#1052;&#1077;&#1073;&#1077;&#1083;&#1100;\&#1063;&#1077;&#1088;&#1085;&#1086;&#1074;&#1080;&#1082;%20(&#1084;&#1077;&#1073;&#1077;&#1083;&#1100;)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.kapsemetov\Desktop\&#1040;&#1085;&#1072;&#1083;&#1080;&#1090;&#1080;&#1095;&#1077;&#1089;&#1082;&#1080;&#1077;%20&#1086;&#1073;&#1079;&#1086;&#1088;&#1099;\&#1052;&#1077;&#1073;&#1077;&#1083;&#1100;\&#1063;&#1077;&#1088;&#1085;&#1086;&#1074;&#1080;&#1082;%20(&#1084;&#1077;&#1073;&#1077;&#1083;&#1100;)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.kapsemetov\Desktop\&#1040;&#1085;&#1072;&#1083;&#1080;&#1090;&#1080;&#1095;&#1077;&#1089;&#1082;&#1080;&#1077;%20&#1086;&#1073;&#1079;&#1086;&#1088;&#1099;\&#1052;&#1077;&#1073;&#1077;&#1083;&#1100;\&#1063;&#1077;&#1088;&#1085;&#1086;&#1074;&#1080;&#1082;%20(&#1084;&#1077;&#1073;&#1077;&#1083;&#1100;)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.kapsemetov\Desktop\&#1040;&#1085;&#1072;&#1083;&#1080;&#1090;&#1080;&#1095;&#1077;&#1089;&#1082;&#1080;&#1077;%20&#1086;&#1073;&#1079;&#1086;&#1088;&#1099;\&#1052;&#1077;&#1073;&#1077;&#1083;&#1100;\&#1063;&#1077;&#1088;&#1085;&#1086;&#1074;&#1080;&#1082;%20(&#1084;&#1077;&#1073;&#1077;&#1083;&#1100;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.kapsemetov\Desktop\&#1040;&#1085;&#1072;&#1083;&#1080;&#1090;&#1080;&#1095;&#1077;&#1089;&#1082;&#1080;&#1077;%20&#1086;&#1073;&#1079;&#1086;&#1088;&#1099;\&#1052;&#1077;&#1073;&#1077;&#1083;&#1100;\&#1063;&#1077;&#1088;&#1085;&#1086;&#1074;&#1080;&#1082;%20(&#1084;&#1077;&#1073;&#1077;&#1083;&#1100;)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.kapsemetov\Desktop\&#1040;&#1085;&#1072;&#1083;&#1080;&#1090;&#1080;&#1095;&#1077;&#1089;&#1082;&#1080;&#1077;%20&#1086;&#1073;&#1079;&#1086;&#1088;&#1099;\&#1052;&#1077;&#1073;&#1077;&#1083;&#1100;\&#1063;&#1077;&#1088;&#1085;&#1086;&#1074;&#1080;&#1082;%20(&#1084;&#1077;&#1073;&#1077;&#1083;&#1100;)1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.kapsemetov\Desktop\&#1040;&#1085;&#1072;&#1083;&#1080;&#1090;&#1080;&#1095;&#1077;&#1089;&#1082;&#1080;&#1077;%20&#1086;&#1073;&#1079;&#1086;&#1088;&#1099;\&#1052;&#1077;&#1073;&#1077;&#1083;&#1100;\&#1063;&#1077;&#1088;&#1085;&#1086;&#1074;&#1080;&#1082;%20(&#1084;&#1077;&#1073;&#1077;&#1083;&#1100;)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.kapsemetov\Desktop\&#1040;&#1085;&#1072;&#1083;&#1080;&#1090;&#1080;&#1095;&#1077;&#1089;&#1082;&#1080;&#1077;%20&#1086;&#1073;&#1079;&#1086;&#1088;&#1099;\&#1052;&#1077;&#1073;&#1077;&#1083;&#1100;\&#1063;&#1077;&#1088;&#1085;&#1086;&#1074;&#1080;&#1082;%20(&#1084;&#1077;&#1073;&#1077;&#1083;&#1100;)1.xlsx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.kapsemetov\Desktop\&#1040;&#1085;&#1072;&#1083;&#1080;&#1090;&#1080;&#1095;&#1077;&#1089;&#1082;&#1080;&#1077;%20&#1086;&#1073;&#1079;&#1086;&#1088;&#1099;\&#1052;&#1077;&#1073;&#1077;&#1083;&#1100;\&#1063;&#1077;&#1088;&#1085;&#1086;&#1074;&#1080;&#1082;%20(&#1084;&#1077;&#1073;&#1077;&#1083;&#1100;)1.xlsx" TargetMode="External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.kapsemetov\Desktop\&#1040;&#1085;&#1072;&#1083;&#1080;&#1090;&#1080;&#1095;&#1077;&#1089;&#1082;&#1080;&#1077;%20&#1086;&#1073;&#1079;&#1086;&#1088;&#1099;\&#1052;&#1077;&#1073;&#1077;&#1083;&#1100;\&#1063;&#1077;&#1088;&#1085;&#1086;&#1074;&#1080;&#1082;%20(&#1084;&#1077;&#1073;&#1077;&#1083;&#1100;)1.xlsx" TargetMode="External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.kapsemetov\Desktop\&#1040;&#1085;&#1072;&#1083;&#1080;&#1090;&#1080;&#1095;&#1077;&#1089;&#1082;&#1080;&#1077;%20&#1086;&#1073;&#1079;&#1086;&#1088;&#1099;\&#1052;&#1077;&#1073;&#1077;&#1083;&#1100;\&#1063;&#1077;&#1088;&#1085;&#1086;&#1074;&#1080;&#1082;%20(&#1084;&#1077;&#1073;&#1077;&#1083;&#1100;)1.xlsx" TargetMode="External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.kapsemetov\Desktop\&#1040;&#1085;&#1072;&#1083;&#1080;&#1090;&#1080;&#1095;&#1077;&#1089;&#1082;&#1080;&#1077;%20&#1086;&#1073;&#1079;&#1086;&#1088;&#1099;\&#1052;&#1077;&#1073;&#1077;&#1083;&#1100;\&#1063;&#1077;&#1088;&#1085;&#1086;&#1074;&#1080;&#1082;%20(&#1084;&#1077;&#1073;&#1077;&#1083;&#1100;)1.xlsx" TargetMode="External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.kapsemetov\Desktop\&#1040;&#1085;&#1072;&#1083;&#1080;&#1090;&#1080;&#1095;&#1077;&#1089;&#1082;&#1080;&#1077;%20&#1086;&#1073;&#1079;&#1086;&#1088;&#1099;\&#1052;&#1077;&#1073;&#1077;&#1083;&#1100;\&#1063;&#1077;&#1088;&#1085;&#1086;&#1074;&#1080;&#1082;%20(&#1084;&#1077;&#1073;&#1077;&#1083;&#1100;)1.xlsx" TargetMode="External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.kapsemetov\Desktop\&#1040;&#1085;&#1072;&#1083;&#1080;&#1090;&#1080;&#1095;&#1077;&#1089;&#1082;&#1080;&#1077;%20&#1086;&#1073;&#1079;&#1086;&#1088;&#1099;\&#1052;&#1077;&#1073;&#1077;&#1083;&#1100;\&#1063;&#1077;&#1088;&#1085;&#1086;&#1074;&#1080;&#1082;%20(&#1084;&#1077;&#1073;&#1077;&#1083;&#1100;)1.xlsx" TargetMode="External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.kapsemetov\Desktop\&#1040;&#1085;&#1072;&#1083;&#1080;&#1090;&#1080;&#1095;&#1077;&#1089;&#1082;&#1080;&#1077;%20&#1086;&#1073;&#1079;&#1086;&#1088;&#1099;\&#1052;&#1077;&#1073;&#1077;&#1083;&#1100;\&#1063;&#1077;&#1088;&#1085;&#1086;&#1074;&#1080;&#1082;%20(&#1084;&#1077;&#1073;&#1077;&#1083;&#1100;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.kapsemetov\Desktop\&#1040;&#1085;&#1072;&#1083;&#1080;&#1090;&#1080;&#1095;&#1077;&#1089;&#1082;&#1080;&#1077;%20&#1086;&#1073;&#1079;&#1086;&#1088;&#1099;\&#1052;&#1077;&#1073;&#1077;&#1083;&#1100;\&#1063;&#1077;&#1088;&#1085;&#1086;&#1074;&#1080;&#1082;%20(&#1084;&#1077;&#1073;&#1077;&#1083;&#1100;)1.xlsx" TargetMode="External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.kapsemetov\AppData\Local\Microsoft\Windows\INetCache\Content.Outlook\1MZCC17P\&#1063;&#1077;&#1088;&#1085;&#1086;&#1074;&#1080;&#1082;%20(&#1084;&#1077;&#1073;&#1077;&#1083;&#1100;)1.xlsx" TargetMode="External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.kapsemetov\Desktop\&#1040;&#1085;&#1072;&#1083;&#1080;&#1090;&#1080;&#1095;&#1077;&#1089;&#1082;&#1080;&#1077;%20&#1086;&#1073;&#1079;&#1086;&#1088;&#1099;\&#1052;&#1077;&#1073;&#1077;&#1083;&#1100;\&#1063;&#1077;&#1088;&#1085;&#1086;&#1074;&#1080;&#1082;%20(&#1084;&#1077;&#1073;&#1077;&#1083;&#1100;)1.xlsx" TargetMode="External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.kapsemetov\Desktop\&#1040;&#1085;&#1072;&#1083;&#1080;&#1090;&#1080;&#1095;&#1077;&#1089;&#1082;&#1080;&#1077;%20&#1086;&#1073;&#1079;&#1086;&#1088;&#1099;\&#1052;&#1077;&#1073;&#1077;&#1083;&#1100;\&#1063;&#1077;&#1088;&#1085;&#1086;&#1074;&#1080;&#1082;%20(&#1084;&#1077;&#1073;&#1077;&#1083;&#1100;)1.xlsx" TargetMode="External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.kapsemetov\Desktop\&#1040;&#1085;&#1072;&#1083;&#1080;&#1090;&#1080;&#1095;&#1077;&#1089;&#1082;&#1080;&#1077;%20&#1086;&#1073;&#1079;&#1086;&#1088;&#1099;\&#1052;&#1077;&#1073;&#1077;&#1083;&#1100;\&#1063;&#1077;&#1088;&#1085;&#1086;&#1074;&#1080;&#1082;%20(&#1084;&#1077;&#1073;&#1077;&#1083;&#1100;)1.xlsx" TargetMode="External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.kapsemetov\Desktop\&#1040;&#1085;&#1072;&#1083;&#1080;&#1090;&#1080;&#1095;&#1077;&#1089;&#1082;&#1080;&#1077;%20&#1086;&#1073;&#1079;&#1086;&#1088;&#1099;\&#1052;&#1077;&#1073;&#1077;&#1083;&#1100;\&#1063;&#1077;&#1088;&#1085;&#1086;&#1074;&#1080;&#1082;%20(&#1084;&#1077;&#1073;&#1077;&#1083;&#1100;)1.xlsx" TargetMode="External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.kapsemetov\Desktop\&#1040;&#1085;&#1072;&#1083;&#1080;&#1090;&#1080;&#1095;&#1077;&#1089;&#1082;&#1080;&#1077;%20&#1086;&#1073;&#1079;&#1086;&#1088;&#1099;\&#1052;&#1077;&#1073;&#1077;&#1083;&#1100;\&#1063;&#1077;&#1088;&#1085;&#1086;&#1074;&#1080;&#1082;%20(&#1084;&#1077;&#1073;&#1077;&#1083;&#1100;)1.xlsx" TargetMode="External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.kapsemetov\Desktop\&#1040;&#1085;&#1072;&#1083;&#1080;&#1090;&#1080;&#1095;&#1077;&#1089;&#1082;&#1080;&#1077;%20&#1086;&#1073;&#1079;&#1086;&#1088;&#1099;\&#1052;&#1077;&#1073;&#1077;&#1083;&#1100;\&#1063;&#1077;&#1088;&#1085;&#1086;&#1074;&#1080;&#1082;%20(&#1084;&#1077;&#1073;&#1077;&#1083;&#1100;)1.xlsx" TargetMode="External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.kapsemetov\Desktop\&#1040;&#1085;&#1072;&#1083;&#1080;&#1090;&#1080;&#1095;&#1077;&#1089;&#1082;&#1080;&#1077;%20&#1086;&#1073;&#1079;&#1086;&#1088;&#1099;\&#1052;&#1077;&#1073;&#1077;&#1083;&#1100;\&#1063;&#1077;&#1088;&#1085;&#1086;&#1074;&#1080;&#1082;%20(&#1084;&#1077;&#1073;&#1077;&#1083;&#1100;)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.kapsemetov\Desktop\&#1040;&#1085;&#1072;&#1083;&#1080;&#1090;&#1080;&#1095;&#1077;&#1089;&#1082;&#1080;&#1077;%20&#1086;&#1073;&#1079;&#1086;&#1088;&#1099;\&#1052;&#1077;&#1073;&#1077;&#1083;&#1100;\&#1063;&#1077;&#1088;&#1085;&#1086;&#1074;&#1080;&#1082;%20(&#1084;&#1077;&#1073;&#1077;&#1083;&#1100;)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.kapsemetov\Desktop\&#1040;&#1085;&#1072;&#1083;&#1080;&#1090;&#1080;&#1095;&#1077;&#1089;&#1082;&#1080;&#1077;%20&#1086;&#1073;&#1079;&#1086;&#1088;&#1099;\&#1052;&#1077;&#1073;&#1077;&#1083;&#1100;\&#1063;&#1077;&#1088;&#1085;&#1086;&#1074;&#1080;&#1082;%20(&#1084;&#1077;&#1073;&#1077;&#1083;&#1100;)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.kapsemetov\Desktop\&#1040;&#1085;&#1072;&#1083;&#1080;&#1090;&#1080;&#1095;&#1077;&#1089;&#1082;&#1080;&#1077;%20&#1086;&#1073;&#1079;&#1086;&#1088;&#1099;\&#1052;&#1077;&#1073;&#1077;&#1083;&#1100;\&#1063;&#1077;&#1088;&#1085;&#1086;&#1074;&#1080;&#1082;%20(&#1084;&#1077;&#1073;&#1077;&#1083;&#1100;)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.kapsemetov\Desktop\&#1040;&#1085;&#1072;&#1083;&#1080;&#1090;&#1080;&#1095;&#1077;&#1089;&#1082;&#1080;&#1077;%20&#1086;&#1073;&#1079;&#1086;&#1088;&#1099;\&#1052;&#1077;&#1073;&#1077;&#1083;&#1100;\&#1063;&#1077;&#1088;&#1085;&#1086;&#1074;&#1080;&#1082;%20(&#1084;&#1077;&#1073;&#1077;&#1083;&#1100;)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.kapsemetov\Desktop\&#1040;&#1085;&#1072;&#1083;&#1080;&#1090;&#1080;&#1095;&#1077;&#1089;&#1082;&#1080;&#1077;%20&#1086;&#1073;&#1079;&#1086;&#1088;&#1099;\&#1052;&#1077;&#1073;&#1077;&#1083;&#1100;\&#1063;&#1077;&#1088;&#1085;&#1086;&#1074;&#1080;&#1082;%20(&#1084;&#1077;&#1073;&#1077;&#1083;&#1100;)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411854657179113E-2"/>
          <c:y val="0.12059721293008312"/>
          <c:w val="0.31603711829408637"/>
          <c:h val="0.81109315583918018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24B-4405-9FC5-CF149F38FE9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24B-4405-9FC5-CF149F38FE9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24B-4405-9FC5-CF149F38FE9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24B-4405-9FC5-CF149F38FE9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24B-4405-9FC5-CF149F38FE9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24B-4405-9FC5-CF149F38FE95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B24B-4405-9FC5-CF149F38FE95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B24B-4405-9FC5-CF149F38FE95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B24B-4405-9FC5-CF149F38FE95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B24B-4405-9FC5-CF149F38FE95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B24B-4405-9FC5-CF149F38FE95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B24B-4405-9FC5-CF149F38FE9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'3'!$H$4:$H$15</c:f>
              <c:strCache>
                <c:ptCount val="12"/>
                <c:pt idx="0">
                  <c:v>Металлургия и готовые металл. изделия - 7 195</c:v>
                </c:pt>
                <c:pt idx="1">
                  <c:v>Машиностроение - 2 118</c:v>
                </c:pt>
                <c:pt idx="2">
                  <c:v>Продукты питания и напитки - 2 645</c:v>
                </c:pt>
                <c:pt idx="3">
                  <c:v>Кокс и продукты нефтепереработки - 825</c:v>
                </c:pt>
                <c:pt idx="4">
                  <c:v>Минеральная продукция - 817</c:v>
                </c:pt>
                <c:pt idx="5">
                  <c:v>Хим. Промышленность - 664</c:v>
                </c:pt>
                <c:pt idx="6">
                  <c:v>Резиновые и пластмассовые изделия - 293</c:v>
                </c:pt>
                <c:pt idx="7">
                  <c:v>Фарм. продукты и препараты - 118</c:v>
                </c:pt>
                <c:pt idx="8">
                  <c:v>Легкая промышленность - 112</c:v>
                </c:pt>
                <c:pt idx="9">
                  <c:v>Бумага и бумажная продукция - 87</c:v>
                </c:pt>
                <c:pt idx="10">
                  <c:v>Производство мебели - 47</c:v>
                </c:pt>
                <c:pt idx="11">
                  <c:v>Прочие отрасли - 309</c:v>
                </c:pt>
              </c:strCache>
            </c:strRef>
          </c:cat>
          <c:val>
            <c:numRef>
              <c:f>'3'!$J$4:$J$15</c:f>
              <c:numCache>
                <c:formatCode>0.0%</c:formatCode>
                <c:ptCount val="12"/>
                <c:pt idx="0">
                  <c:v>0.47240735450735272</c:v>
                </c:pt>
                <c:pt idx="1">
                  <c:v>0.13909386593255954</c:v>
                </c:pt>
                <c:pt idx="2">
                  <c:v>0.1736465320504417</c:v>
                </c:pt>
                <c:pt idx="3">
                  <c:v>5.4191351712542551E-2</c:v>
                </c:pt>
                <c:pt idx="4">
                  <c:v>5.3647613277713703E-2</c:v>
                </c:pt>
                <c:pt idx="5">
                  <c:v>4.3617930010000194E-2</c:v>
                </c:pt>
                <c:pt idx="6">
                  <c:v>1.9240172005995797E-2</c:v>
                </c:pt>
                <c:pt idx="7">
                  <c:v>7.7539557349808252E-3</c:v>
                </c:pt>
                <c:pt idx="8">
                  <c:v>7.340615586227367E-3</c:v>
                </c:pt>
                <c:pt idx="9">
                  <c:v>5.7119537776969568E-3</c:v>
                </c:pt>
                <c:pt idx="10">
                  <c:v>3.0690374660387542E-3</c:v>
                </c:pt>
                <c:pt idx="11">
                  <c:v>2.0279617938449863E-2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B24B-4405-9FC5-CF149F38FE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10"/>
        <c:txPr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C00000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42254667371525556"/>
          <c:y val="8.229690242967995E-2"/>
          <c:w val="0.50766319464342391"/>
          <c:h val="0.8993132108486439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ysClr val="windowText" lastClr="000000"/>
          </a:solidFill>
          <a:latin typeface="Century Gothic" panose="020B0502020202020204" pitchFamily="34" charset="0"/>
        </a:defRPr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ru-RU" sz="1200" b="1" dirty="0"/>
              <a:t>По Республики Казахстан </a:t>
            </a:r>
            <a:r>
              <a:rPr lang="ru-RU" sz="1200" b="1" dirty="0">
                <a:solidFill>
                  <a:srgbClr val="C00000"/>
                </a:solidFill>
              </a:rPr>
              <a:t>120,5 млн долларов США </a:t>
            </a:r>
            <a:r>
              <a:rPr lang="ru-RU" sz="1200" b="1" dirty="0"/>
              <a:t>за 2006 год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4F81B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'10'!$S$4:$S$19</c:f>
              <c:strCache>
                <c:ptCount val="16"/>
                <c:pt idx="0">
                  <c:v>Кызылординская</c:v>
                </c:pt>
                <c:pt idx="1">
                  <c:v>Мангистауская</c:v>
                </c:pt>
                <c:pt idx="2">
                  <c:v>Жамбылская</c:v>
                </c:pt>
                <c:pt idx="3">
                  <c:v>Атырауская</c:v>
                </c:pt>
                <c:pt idx="4">
                  <c:v>Алматинская</c:v>
                </c:pt>
                <c:pt idx="5">
                  <c:v>ЮКО</c:v>
                </c:pt>
                <c:pt idx="6">
                  <c:v>г.Астана</c:v>
                </c:pt>
                <c:pt idx="7">
                  <c:v>Костанайская</c:v>
                </c:pt>
                <c:pt idx="8">
                  <c:v>Акмолинская</c:v>
                </c:pt>
                <c:pt idx="9">
                  <c:v>Актюбинская</c:v>
                </c:pt>
                <c:pt idx="10">
                  <c:v>СКО</c:v>
                </c:pt>
                <c:pt idx="11">
                  <c:v>Карагандинская</c:v>
                </c:pt>
                <c:pt idx="12">
                  <c:v>ВКО</c:v>
                </c:pt>
                <c:pt idx="13">
                  <c:v>Павлодарская</c:v>
                </c:pt>
                <c:pt idx="14">
                  <c:v>ЗКО</c:v>
                </c:pt>
                <c:pt idx="15">
                  <c:v>г.Алматы</c:v>
                </c:pt>
              </c:strCache>
            </c:strRef>
          </c:cat>
          <c:val>
            <c:numRef>
              <c:f>'10'!$T$4:$T$19</c:f>
              <c:numCache>
                <c:formatCode>#,##0.0</c:formatCode>
                <c:ptCount val="16"/>
                <c:pt idx="0">
                  <c:v>0.43663758921490881</c:v>
                </c:pt>
                <c:pt idx="1">
                  <c:v>0.58685170499603501</c:v>
                </c:pt>
                <c:pt idx="2">
                  <c:v>1.1007613005551151</c:v>
                </c:pt>
                <c:pt idx="3">
                  <c:v>1.9102061855670105</c:v>
                </c:pt>
                <c:pt idx="4">
                  <c:v>2.0854797779540051</c:v>
                </c:pt>
                <c:pt idx="5">
                  <c:v>2.7297700237906426</c:v>
                </c:pt>
                <c:pt idx="6">
                  <c:v>2.7757176843774785</c:v>
                </c:pt>
                <c:pt idx="7">
                  <c:v>3.4377874702616973</c:v>
                </c:pt>
                <c:pt idx="8">
                  <c:v>3.522981760507534</c:v>
                </c:pt>
                <c:pt idx="9">
                  <c:v>5.3360904044409203</c:v>
                </c:pt>
                <c:pt idx="10">
                  <c:v>5.3867010309278349</c:v>
                </c:pt>
                <c:pt idx="11">
                  <c:v>6.1049563838223637</c:v>
                </c:pt>
                <c:pt idx="12">
                  <c:v>7.5788342585249806</c:v>
                </c:pt>
                <c:pt idx="13">
                  <c:v>10.690737509912768</c:v>
                </c:pt>
                <c:pt idx="14">
                  <c:v>13.208659793814434</c:v>
                </c:pt>
                <c:pt idx="15">
                  <c:v>53.642704203013487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BE-445D-8814-6C8037AFE1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494565488"/>
        <c:axId val="1494559248"/>
      </c:barChart>
      <c:catAx>
        <c:axId val="14945654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1494559248"/>
        <c:crosses val="autoZero"/>
        <c:auto val="1"/>
        <c:lblAlgn val="ctr"/>
        <c:lblOffset val="100"/>
        <c:tickLblSkip val="1"/>
        <c:noMultiLvlLbl val="0"/>
      </c:catAx>
      <c:valAx>
        <c:axId val="149455924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crossAx val="1494565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>
          <a:solidFill>
            <a:schemeClr val="tx1"/>
          </a:solidFill>
          <a:latin typeface="Century Gothic" panose="020B0502020202020204" pitchFamily="34" charset="0"/>
        </a:defRPr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ru-RU" sz="1200" b="1" dirty="0">
                <a:solidFill>
                  <a:schemeClr val="tx1"/>
                </a:solidFill>
              </a:rPr>
              <a:t>По Республики Казахстан </a:t>
            </a:r>
            <a:endParaRPr lang="ru-RU" sz="1200" b="1" dirty="0" smtClean="0">
              <a:solidFill>
                <a:schemeClr val="tx1"/>
              </a:solidFill>
            </a:endParaRPr>
          </a:p>
          <a:p>
            <a:pPr>
              <a:defRPr sz="1200" b="1">
                <a:solidFill>
                  <a:schemeClr val="tx1"/>
                </a:solidFill>
              </a:defRPr>
            </a:pPr>
            <a:r>
              <a:rPr lang="ru-RU" sz="1200" b="1" dirty="0" smtClean="0">
                <a:solidFill>
                  <a:srgbClr val="C00000"/>
                </a:solidFill>
              </a:rPr>
              <a:t>210,3 </a:t>
            </a:r>
            <a:r>
              <a:rPr lang="ru-RU" sz="1200" b="1" dirty="0">
                <a:solidFill>
                  <a:srgbClr val="C00000"/>
                </a:solidFill>
              </a:rPr>
              <a:t>млн долларов США </a:t>
            </a:r>
            <a:r>
              <a:rPr lang="ru-RU" sz="1200" b="1" dirty="0">
                <a:solidFill>
                  <a:schemeClr val="tx1"/>
                </a:solidFill>
              </a:rPr>
              <a:t>за 2011 год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4F81B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'10'!$V$4:$V$19</c:f>
              <c:strCache>
                <c:ptCount val="16"/>
                <c:pt idx="0">
                  <c:v>Кызылординская</c:v>
                </c:pt>
                <c:pt idx="1">
                  <c:v>Мангистауская</c:v>
                </c:pt>
                <c:pt idx="2">
                  <c:v>Жамбылская</c:v>
                </c:pt>
                <c:pt idx="3">
                  <c:v>Атырауская</c:v>
                </c:pt>
                <c:pt idx="4">
                  <c:v>СКО</c:v>
                </c:pt>
                <c:pt idx="5">
                  <c:v>Актюбинская</c:v>
                </c:pt>
                <c:pt idx="6">
                  <c:v>Акмолинская</c:v>
                </c:pt>
                <c:pt idx="7">
                  <c:v>г.Астана</c:v>
                </c:pt>
                <c:pt idx="8">
                  <c:v>ЮКО</c:v>
                </c:pt>
                <c:pt idx="9">
                  <c:v>Костанайская</c:v>
                </c:pt>
                <c:pt idx="10">
                  <c:v>ВКО</c:v>
                </c:pt>
                <c:pt idx="11">
                  <c:v>Павлодарская</c:v>
                </c:pt>
                <c:pt idx="12">
                  <c:v>Карагандинская</c:v>
                </c:pt>
                <c:pt idx="13">
                  <c:v>ЗКО</c:v>
                </c:pt>
                <c:pt idx="14">
                  <c:v>Алматинская</c:v>
                </c:pt>
                <c:pt idx="15">
                  <c:v>г.Алматы</c:v>
                </c:pt>
              </c:strCache>
            </c:strRef>
          </c:cat>
          <c:val>
            <c:numRef>
              <c:f>'10'!$W$4:$W$19</c:f>
              <c:numCache>
                <c:formatCode>#,##0.0</c:formatCode>
                <c:ptCount val="16"/>
                <c:pt idx="0">
                  <c:v>0.47473396998635742</c:v>
                </c:pt>
                <c:pt idx="1">
                  <c:v>0.95653478854024565</c:v>
                </c:pt>
                <c:pt idx="2">
                  <c:v>1.2950272851296043</c:v>
                </c:pt>
                <c:pt idx="3">
                  <c:v>2.1465211459754436</c:v>
                </c:pt>
                <c:pt idx="4">
                  <c:v>4.1683492496589363</c:v>
                </c:pt>
                <c:pt idx="5">
                  <c:v>5.2504024556616651</c:v>
                </c:pt>
                <c:pt idx="6">
                  <c:v>5.2993246930422924</c:v>
                </c:pt>
                <c:pt idx="7">
                  <c:v>5.6819781718963167</c:v>
                </c:pt>
                <c:pt idx="8">
                  <c:v>6.5425102319236013</c:v>
                </c:pt>
                <c:pt idx="9">
                  <c:v>8.4379058663028648</c:v>
                </c:pt>
                <c:pt idx="10">
                  <c:v>12.407926330150067</c:v>
                </c:pt>
                <c:pt idx="11">
                  <c:v>16.292223738062756</c:v>
                </c:pt>
                <c:pt idx="12">
                  <c:v>16.339106412005457</c:v>
                </c:pt>
                <c:pt idx="13">
                  <c:v>18.621937244201909</c:v>
                </c:pt>
                <c:pt idx="14">
                  <c:v>27.314454297407913</c:v>
                </c:pt>
                <c:pt idx="15">
                  <c:v>79.119706684856752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F9-4568-9FC5-09B270DC74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599716064"/>
        <c:axId val="1599715648"/>
      </c:barChart>
      <c:catAx>
        <c:axId val="15997160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1599715648"/>
        <c:crosses val="autoZero"/>
        <c:auto val="1"/>
        <c:lblAlgn val="ctr"/>
        <c:lblOffset val="100"/>
        <c:tickLblSkip val="1"/>
        <c:noMultiLvlLbl val="0"/>
      </c:catAx>
      <c:valAx>
        <c:axId val="159971564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crossAx val="1599716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Century Gothic" panose="020B0502020202020204" pitchFamily="34" charset="0"/>
        </a:defRPr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ru-RU" sz="1200" b="1" dirty="0"/>
              <a:t>По Республики Казахстан </a:t>
            </a:r>
            <a:endParaRPr lang="ru-RU" sz="1200" b="1" dirty="0" smtClean="0"/>
          </a:p>
          <a:p>
            <a:pPr>
              <a:defRPr sz="1200" b="1"/>
            </a:pPr>
            <a:r>
              <a:rPr lang="ru-RU" sz="1200" b="1" dirty="0" smtClean="0">
                <a:solidFill>
                  <a:srgbClr val="C00000"/>
                </a:solidFill>
              </a:rPr>
              <a:t>105,1 </a:t>
            </a:r>
            <a:r>
              <a:rPr lang="ru-RU" sz="1200" b="1" dirty="0">
                <a:solidFill>
                  <a:srgbClr val="C00000"/>
                </a:solidFill>
              </a:rPr>
              <a:t>млн долларов США </a:t>
            </a:r>
            <a:r>
              <a:rPr lang="ru-RU" sz="1200" b="1" dirty="0"/>
              <a:t>за 2016 год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4F81B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'10'!$Y$4:$Y$19</c:f>
              <c:strCache>
                <c:ptCount val="16"/>
                <c:pt idx="0">
                  <c:v>Кызылординская</c:v>
                </c:pt>
                <c:pt idx="1">
                  <c:v>Мангистауская</c:v>
                </c:pt>
                <c:pt idx="2">
                  <c:v>Атырауская</c:v>
                </c:pt>
                <c:pt idx="3">
                  <c:v>Жамбылская</c:v>
                </c:pt>
                <c:pt idx="4">
                  <c:v>СКО</c:v>
                </c:pt>
                <c:pt idx="5">
                  <c:v>ЗКО</c:v>
                </c:pt>
                <c:pt idx="6">
                  <c:v>ЮКО</c:v>
                </c:pt>
                <c:pt idx="7">
                  <c:v>Костанайская</c:v>
                </c:pt>
                <c:pt idx="8">
                  <c:v>Актюбинская</c:v>
                </c:pt>
                <c:pt idx="9">
                  <c:v>г.Астана</c:v>
                </c:pt>
                <c:pt idx="10">
                  <c:v>Алматинская</c:v>
                </c:pt>
                <c:pt idx="11">
                  <c:v>ВКО</c:v>
                </c:pt>
                <c:pt idx="12">
                  <c:v>Карагандинская</c:v>
                </c:pt>
                <c:pt idx="13">
                  <c:v>Акмолинская</c:v>
                </c:pt>
                <c:pt idx="14">
                  <c:v>Павлодарская</c:v>
                </c:pt>
                <c:pt idx="15">
                  <c:v>г.Алматы</c:v>
                </c:pt>
              </c:strCache>
            </c:strRef>
          </c:cat>
          <c:val>
            <c:numRef>
              <c:f>'10'!$Z$4:$Z$19</c:f>
              <c:numCache>
                <c:formatCode>#,##0.0</c:formatCode>
                <c:ptCount val="16"/>
                <c:pt idx="0">
                  <c:v>0.17533898305084747</c:v>
                </c:pt>
                <c:pt idx="1">
                  <c:v>0.59783752191700767</c:v>
                </c:pt>
                <c:pt idx="2">
                  <c:v>0.75692869666861484</c:v>
                </c:pt>
                <c:pt idx="3">
                  <c:v>1.2957685563997663</c:v>
                </c:pt>
                <c:pt idx="4">
                  <c:v>1.4222939801285799</c:v>
                </c:pt>
                <c:pt idx="5">
                  <c:v>2.6070952659263589</c:v>
                </c:pt>
                <c:pt idx="6">
                  <c:v>3.8724342489772066</c:v>
                </c:pt>
                <c:pt idx="7">
                  <c:v>4.0903389830508479</c:v>
                </c:pt>
                <c:pt idx="8">
                  <c:v>5.176338398597311</c:v>
                </c:pt>
                <c:pt idx="9">
                  <c:v>5.5549707773232031</c:v>
                </c:pt>
                <c:pt idx="10">
                  <c:v>6.5284862653419058</c:v>
                </c:pt>
                <c:pt idx="11">
                  <c:v>7.2149386323787263</c:v>
                </c:pt>
                <c:pt idx="12">
                  <c:v>7.6185242548217422</c:v>
                </c:pt>
                <c:pt idx="13">
                  <c:v>8.4437025131502033</c:v>
                </c:pt>
                <c:pt idx="14">
                  <c:v>13.715131502045589</c:v>
                </c:pt>
                <c:pt idx="15">
                  <c:v>36.011443600233783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7B-4216-84E2-407A5CBF14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599718976"/>
        <c:axId val="1599719808"/>
      </c:barChart>
      <c:catAx>
        <c:axId val="15997189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1599719808"/>
        <c:crosses val="autoZero"/>
        <c:auto val="1"/>
        <c:lblAlgn val="ctr"/>
        <c:lblOffset val="100"/>
        <c:tickLblSkip val="1"/>
        <c:noMultiLvlLbl val="0"/>
      </c:catAx>
      <c:valAx>
        <c:axId val="159971980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crossAx val="1599718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>
          <a:solidFill>
            <a:schemeClr val="tx1"/>
          </a:solidFill>
          <a:latin typeface="Century Gothic" panose="020B0502020202020204" pitchFamily="34" charset="0"/>
        </a:defRPr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ru-RU" sz="1200" b="1" dirty="0"/>
              <a:t>По Республики Казахстан </a:t>
            </a:r>
            <a:endParaRPr lang="ru-RU" sz="1200" b="1" dirty="0" smtClean="0"/>
          </a:p>
          <a:p>
            <a:pPr>
              <a:defRPr sz="1200" b="1"/>
            </a:pPr>
            <a:r>
              <a:rPr lang="ru-RU" sz="1200" b="1" dirty="0" smtClean="0">
                <a:solidFill>
                  <a:srgbClr val="C00000"/>
                </a:solidFill>
              </a:rPr>
              <a:t>149,6 </a:t>
            </a:r>
            <a:r>
              <a:rPr lang="ru-RU" sz="1200" b="1" dirty="0">
                <a:solidFill>
                  <a:srgbClr val="C00000"/>
                </a:solidFill>
              </a:rPr>
              <a:t>млн долларов США </a:t>
            </a:r>
            <a:r>
              <a:rPr lang="ru-RU" sz="1200" b="1" dirty="0"/>
              <a:t>за </a:t>
            </a:r>
            <a:r>
              <a:rPr lang="ru-RU" sz="1200" b="1" dirty="0" smtClean="0"/>
              <a:t>2021</a:t>
            </a:r>
            <a:r>
              <a:rPr lang="ru-RU" sz="1200" b="1" baseline="0" dirty="0" smtClean="0"/>
              <a:t> </a:t>
            </a:r>
            <a:r>
              <a:rPr lang="ru-RU" sz="1200" b="1" dirty="0" smtClean="0"/>
              <a:t>год</a:t>
            </a:r>
            <a:endParaRPr lang="ru-RU" sz="1200" b="1" dirty="0"/>
          </a:p>
        </c:rich>
      </c:tx>
      <c:layout>
        <c:manualLayout>
          <c:xMode val="edge"/>
          <c:yMode val="edge"/>
          <c:x val="0.12595669509140919"/>
          <c:y val="3.53982300884955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'10'!$AB$4:$AB$20</c:f>
              <c:strCache>
                <c:ptCount val="17"/>
                <c:pt idx="0">
                  <c:v>Мангистауская</c:v>
                </c:pt>
                <c:pt idx="1">
                  <c:v>Кызылординская</c:v>
                </c:pt>
                <c:pt idx="2">
                  <c:v>Атырауская</c:v>
                </c:pt>
                <c:pt idx="3">
                  <c:v>Жамбылская</c:v>
                </c:pt>
                <c:pt idx="4">
                  <c:v>Актюбинская</c:v>
                </c:pt>
                <c:pt idx="5">
                  <c:v>СКО</c:v>
                </c:pt>
                <c:pt idx="6">
                  <c:v>г.Астана</c:v>
                </c:pt>
                <c:pt idx="7">
                  <c:v>   г.Шымкент</c:v>
                </c:pt>
                <c:pt idx="8">
                  <c:v>Костанайская</c:v>
                </c:pt>
                <c:pt idx="9">
                  <c:v>   Туркестанская</c:v>
                </c:pt>
                <c:pt idx="10">
                  <c:v>ВКО</c:v>
                </c:pt>
                <c:pt idx="11">
                  <c:v>Алматинская</c:v>
                </c:pt>
                <c:pt idx="12">
                  <c:v>Акмолинская</c:v>
                </c:pt>
                <c:pt idx="13">
                  <c:v>Карагандинская</c:v>
                </c:pt>
                <c:pt idx="14">
                  <c:v>ЗКО</c:v>
                </c:pt>
                <c:pt idx="15">
                  <c:v>Павлодарская</c:v>
                </c:pt>
                <c:pt idx="16">
                  <c:v>г.Алматы</c:v>
                </c:pt>
              </c:strCache>
            </c:strRef>
          </c:cat>
          <c:val>
            <c:numRef>
              <c:f>'10'!$AC$4:$AC$20</c:f>
              <c:numCache>
                <c:formatCode>#,##0.0</c:formatCode>
                <c:ptCount val="17"/>
                <c:pt idx="0">
                  <c:v>0.8680906976744186</c:v>
                </c:pt>
                <c:pt idx="1">
                  <c:v>0.90278372093023251</c:v>
                </c:pt>
                <c:pt idx="2">
                  <c:v>2.2767162790697673</c:v>
                </c:pt>
                <c:pt idx="3">
                  <c:v>3.8675441860465112</c:v>
                </c:pt>
                <c:pt idx="4">
                  <c:v>4.4112767441860461</c:v>
                </c:pt>
                <c:pt idx="5">
                  <c:v>5.5190883720930231</c:v>
                </c:pt>
                <c:pt idx="6">
                  <c:v>6.4319976744186054</c:v>
                </c:pt>
                <c:pt idx="7">
                  <c:v>6.6892325581395351</c:v>
                </c:pt>
                <c:pt idx="8">
                  <c:v>6.7944232558139532</c:v>
                </c:pt>
                <c:pt idx="9">
                  <c:v>7.4437069767441866</c:v>
                </c:pt>
                <c:pt idx="10">
                  <c:v>8.0414906976744192</c:v>
                </c:pt>
                <c:pt idx="11">
                  <c:v>10.364058139534883</c:v>
                </c:pt>
                <c:pt idx="12">
                  <c:v>10.669369767441861</c:v>
                </c:pt>
                <c:pt idx="13">
                  <c:v>10.939497674418604</c:v>
                </c:pt>
                <c:pt idx="14">
                  <c:v>11.091537209302325</c:v>
                </c:pt>
                <c:pt idx="15">
                  <c:v>11.923974418604651</c:v>
                </c:pt>
                <c:pt idx="16">
                  <c:v>41.36693488372093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12-4578-A31E-1D7E413AE1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613109120"/>
        <c:axId val="1613111200"/>
      </c:barChart>
      <c:catAx>
        <c:axId val="16131091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1613111200"/>
        <c:crosses val="autoZero"/>
        <c:auto val="1"/>
        <c:lblAlgn val="ctr"/>
        <c:lblOffset val="100"/>
        <c:tickLblSkip val="1"/>
        <c:noMultiLvlLbl val="0"/>
      </c:catAx>
      <c:valAx>
        <c:axId val="1613111200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crossAx val="1613109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>
          <a:solidFill>
            <a:schemeClr val="tx1"/>
          </a:solidFill>
          <a:latin typeface="Century Gothic" panose="020B0502020202020204" pitchFamily="34" charset="0"/>
        </a:defRPr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ru-RU" sz="1200" b="1" dirty="0"/>
              <a:t>По Республики Казахстан </a:t>
            </a:r>
          </a:p>
          <a:p>
            <a:pPr>
              <a:defRPr sz="1200" b="1"/>
            </a:pPr>
            <a:r>
              <a:rPr lang="ru-RU" sz="1200" b="1" dirty="0">
                <a:solidFill>
                  <a:srgbClr val="C00000"/>
                </a:solidFill>
              </a:rPr>
              <a:t>121,1 млн тенге </a:t>
            </a:r>
            <a:r>
              <a:rPr lang="ru-RU" sz="1200" b="1" dirty="0"/>
              <a:t>за 1993 год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4F81B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'11'!$A$4:$A$17</c:f>
              <c:strCache>
                <c:ptCount val="14"/>
                <c:pt idx="0">
                  <c:v>ЗКО</c:v>
                </c:pt>
                <c:pt idx="1">
                  <c:v>г.Астана</c:v>
                </c:pt>
                <c:pt idx="2">
                  <c:v>Кызылординская</c:v>
                </c:pt>
                <c:pt idx="3">
                  <c:v>Жамбылская</c:v>
                </c:pt>
                <c:pt idx="4">
                  <c:v>Алматинская</c:v>
                </c:pt>
                <c:pt idx="5">
                  <c:v>Костанайская</c:v>
                </c:pt>
                <c:pt idx="6">
                  <c:v>СКО</c:v>
                </c:pt>
                <c:pt idx="7">
                  <c:v>ЮКО</c:v>
                </c:pt>
                <c:pt idx="8">
                  <c:v>Акмолинская</c:v>
                </c:pt>
                <c:pt idx="9">
                  <c:v>Актюбинская</c:v>
                </c:pt>
                <c:pt idx="10">
                  <c:v>Павлодарская</c:v>
                </c:pt>
                <c:pt idx="11">
                  <c:v>Карагандинская</c:v>
                </c:pt>
                <c:pt idx="12">
                  <c:v>ВКО</c:v>
                </c:pt>
                <c:pt idx="13">
                  <c:v>г.Алматы</c:v>
                </c:pt>
              </c:strCache>
            </c:strRef>
          </c:cat>
          <c:val>
            <c:numRef>
              <c:f>'11'!$B$4:$B$17</c:f>
              <c:numCache>
                <c:formatCode>#,##0.0</c:formatCode>
                <c:ptCount val="14"/>
                <c:pt idx="0">
                  <c:v>0.88800000000000001</c:v>
                </c:pt>
                <c:pt idx="1">
                  <c:v>1.0609999999999999</c:v>
                </c:pt>
                <c:pt idx="2">
                  <c:v>2.492</c:v>
                </c:pt>
                <c:pt idx="3">
                  <c:v>2.5190000000000001</c:v>
                </c:pt>
                <c:pt idx="4">
                  <c:v>2.9039999999999999</c:v>
                </c:pt>
                <c:pt idx="5">
                  <c:v>3.6829999999999998</c:v>
                </c:pt>
                <c:pt idx="6">
                  <c:v>4.76</c:v>
                </c:pt>
                <c:pt idx="7">
                  <c:v>4.8630000000000004</c:v>
                </c:pt>
                <c:pt idx="8">
                  <c:v>5.7519999999999998</c:v>
                </c:pt>
                <c:pt idx="9">
                  <c:v>8.0370000000000008</c:v>
                </c:pt>
                <c:pt idx="10">
                  <c:v>13.804</c:v>
                </c:pt>
                <c:pt idx="11">
                  <c:v>14.016</c:v>
                </c:pt>
                <c:pt idx="12">
                  <c:v>18.408999999999999</c:v>
                </c:pt>
                <c:pt idx="13">
                  <c:v>37.959000000000003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C3-4D09-8C4B-052D222BFF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599707328"/>
        <c:axId val="1599722720"/>
      </c:barChart>
      <c:catAx>
        <c:axId val="15997073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1599722720"/>
        <c:crosses val="autoZero"/>
        <c:auto val="1"/>
        <c:lblAlgn val="ctr"/>
        <c:lblOffset val="100"/>
        <c:tickLblSkip val="1"/>
        <c:noMultiLvlLbl val="0"/>
      </c:catAx>
      <c:valAx>
        <c:axId val="1599722720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crossAx val="1599707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>
          <a:solidFill>
            <a:schemeClr val="tx1"/>
          </a:solidFill>
          <a:latin typeface="Century Gothic" panose="020B0502020202020204" pitchFamily="34" charset="0"/>
        </a:defRPr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ru-RU" sz="1200" b="1" dirty="0"/>
              <a:t>По Республики Казахстан </a:t>
            </a:r>
          </a:p>
          <a:p>
            <a:pPr>
              <a:defRPr sz="1200" b="1"/>
            </a:pPr>
            <a:r>
              <a:rPr lang="ru-RU" sz="1200" b="1" dirty="0">
                <a:solidFill>
                  <a:srgbClr val="C00000"/>
                </a:solidFill>
              </a:rPr>
              <a:t>1 861,5 млн тенге </a:t>
            </a:r>
            <a:r>
              <a:rPr lang="ru-RU" sz="1200" b="1" dirty="0"/>
              <a:t>за 1996 год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4F81B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'11'!$D$4:$D$18</c:f>
              <c:strCache>
                <c:ptCount val="15"/>
                <c:pt idx="0">
                  <c:v>Мангистауская</c:v>
                </c:pt>
                <c:pt idx="1">
                  <c:v>Кызылординская</c:v>
                </c:pt>
                <c:pt idx="2">
                  <c:v>ЗКО</c:v>
                </c:pt>
                <c:pt idx="3">
                  <c:v>г.Астана</c:v>
                </c:pt>
                <c:pt idx="4">
                  <c:v>Алматинская</c:v>
                </c:pt>
                <c:pt idx="5">
                  <c:v>ЮКО</c:v>
                </c:pt>
                <c:pt idx="6">
                  <c:v>СКО</c:v>
                </c:pt>
                <c:pt idx="7">
                  <c:v>Жамбылская</c:v>
                </c:pt>
                <c:pt idx="8">
                  <c:v>Акмолинская</c:v>
                </c:pt>
                <c:pt idx="9">
                  <c:v>Карагандинская</c:v>
                </c:pt>
                <c:pt idx="10">
                  <c:v>Костанайская</c:v>
                </c:pt>
                <c:pt idx="11">
                  <c:v>Актюбинская</c:v>
                </c:pt>
                <c:pt idx="12">
                  <c:v>г.Алматы</c:v>
                </c:pt>
                <c:pt idx="13">
                  <c:v>Павлодарская</c:v>
                </c:pt>
                <c:pt idx="14">
                  <c:v>ВКО</c:v>
                </c:pt>
              </c:strCache>
            </c:strRef>
          </c:cat>
          <c:val>
            <c:numRef>
              <c:f>'11'!$E$4:$E$18</c:f>
              <c:numCache>
                <c:formatCode>#,##0.0</c:formatCode>
                <c:ptCount val="15"/>
                <c:pt idx="0">
                  <c:v>2.1829999999999998</c:v>
                </c:pt>
                <c:pt idx="1">
                  <c:v>20.266999999999999</c:v>
                </c:pt>
                <c:pt idx="2">
                  <c:v>22.998999999999999</c:v>
                </c:pt>
                <c:pt idx="3">
                  <c:v>25.64</c:v>
                </c:pt>
                <c:pt idx="4">
                  <c:v>28.652999999999999</c:v>
                </c:pt>
                <c:pt idx="5">
                  <c:v>30.018999999999998</c:v>
                </c:pt>
                <c:pt idx="6">
                  <c:v>30.055</c:v>
                </c:pt>
                <c:pt idx="7">
                  <c:v>63.984999999999999</c:v>
                </c:pt>
                <c:pt idx="8">
                  <c:v>106.52</c:v>
                </c:pt>
                <c:pt idx="9">
                  <c:v>109</c:v>
                </c:pt>
                <c:pt idx="10">
                  <c:v>114.34</c:v>
                </c:pt>
                <c:pt idx="11">
                  <c:v>128.02600000000001</c:v>
                </c:pt>
                <c:pt idx="12">
                  <c:v>345.69799999999998</c:v>
                </c:pt>
                <c:pt idx="13">
                  <c:v>398.43</c:v>
                </c:pt>
                <c:pt idx="14">
                  <c:v>435.66399999999999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08-4FC1-A3C6-E058EA3BD4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599712736"/>
        <c:axId val="1599721472"/>
      </c:barChart>
      <c:catAx>
        <c:axId val="15997127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1599721472"/>
        <c:crosses val="autoZero"/>
        <c:auto val="1"/>
        <c:lblAlgn val="ctr"/>
        <c:lblOffset val="100"/>
        <c:tickLblSkip val="1"/>
        <c:noMultiLvlLbl val="0"/>
      </c:catAx>
      <c:valAx>
        <c:axId val="159972147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crossAx val="1599712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>
          <a:solidFill>
            <a:schemeClr val="tx1"/>
          </a:solidFill>
          <a:latin typeface="Century Gothic" panose="020B0502020202020204" pitchFamily="34" charset="0"/>
        </a:defRPr>
      </a:pPr>
      <a:endParaRPr lang="ru-R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ru-RU" sz="1200" b="1" dirty="0"/>
              <a:t>По Республики Казахстан </a:t>
            </a:r>
          </a:p>
          <a:p>
            <a:pPr>
              <a:defRPr sz="1200" b="1"/>
            </a:pPr>
            <a:r>
              <a:rPr lang="ru-RU" sz="1200" b="1" dirty="0">
                <a:solidFill>
                  <a:srgbClr val="C00000"/>
                </a:solidFill>
              </a:rPr>
              <a:t>2 981,9 млн тенге </a:t>
            </a:r>
            <a:r>
              <a:rPr lang="ru-RU" sz="1200" b="1" dirty="0"/>
              <a:t>за 2001 год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4F81B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'11'!$G$4:$G$19</c:f>
              <c:strCache>
                <c:ptCount val="16"/>
                <c:pt idx="0">
                  <c:v>Мангистауская</c:v>
                </c:pt>
                <c:pt idx="1">
                  <c:v>Кызылординская</c:v>
                </c:pt>
                <c:pt idx="2">
                  <c:v>Жамбылская</c:v>
                </c:pt>
                <c:pt idx="3">
                  <c:v>СКО</c:v>
                </c:pt>
                <c:pt idx="4">
                  <c:v>Костанайская</c:v>
                </c:pt>
                <c:pt idx="5">
                  <c:v>Акмолинская</c:v>
                </c:pt>
                <c:pt idx="6">
                  <c:v>Алматинская</c:v>
                </c:pt>
                <c:pt idx="7">
                  <c:v>ЗКО</c:v>
                </c:pt>
                <c:pt idx="8">
                  <c:v>ЮКО</c:v>
                </c:pt>
                <c:pt idx="9">
                  <c:v>Актюбинская</c:v>
                </c:pt>
                <c:pt idx="10">
                  <c:v>Атырауская</c:v>
                </c:pt>
                <c:pt idx="11">
                  <c:v>г.Астана</c:v>
                </c:pt>
                <c:pt idx="12">
                  <c:v>Карагандинская</c:v>
                </c:pt>
                <c:pt idx="13">
                  <c:v>ВКО</c:v>
                </c:pt>
                <c:pt idx="14">
                  <c:v>Павлодарская</c:v>
                </c:pt>
                <c:pt idx="15">
                  <c:v>г.Алматы</c:v>
                </c:pt>
              </c:strCache>
            </c:strRef>
          </c:cat>
          <c:val>
            <c:numRef>
              <c:f>'11'!$H$4:$H$19</c:f>
              <c:numCache>
                <c:formatCode>#,##0.0</c:formatCode>
                <c:ptCount val="16"/>
                <c:pt idx="0">
                  <c:v>2.5499999999999998</c:v>
                </c:pt>
                <c:pt idx="1">
                  <c:v>5.7089999999999996</c:v>
                </c:pt>
                <c:pt idx="2">
                  <c:v>9.2690000000000001</c:v>
                </c:pt>
                <c:pt idx="3">
                  <c:v>45.152999999999999</c:v>
                </c:pt>
                <c:pt idx="4">
                  <c:v>54.259</c:v>
                </c:pt>
                <c:pt idx="5">
                  <c:v>74.161000000000001</c:v>
                </c:pt>
                <c:pt idx="6">
                  <c:v>83.850999999999999</c:v>
                </c:pt>
                <c:pt idx="7">
                  <c:v>90.992999999999995</c:v>
                </c:pt>
                <c:pt idx="8">
                  <c:v>119.765</c:v>
                </c:pt>
                <c:pt idx="9">
                  <c:v>141.82599999999999</c:v>
                </c:pt>
                <c:pt idx="10">
                  <c:v>147.42400000000001</c:v>
                </c:pt>
                <c:pt idx="11">
                  <c:v>214.64599999999999</c:v>
                </c:pt>
                <c:pt idx="12">
                  <c:v>235.76599999999999</c:v>
                </c:pt>
                <c:pt idx="13">
                  <c:v>241.839</c:v>
                </c:pt>
                <c:pt idx="14">
                  <c:v>324.05500000000001</c:v>
                </c:pt>
                <c:pt idx="15">
                  <c:v>1190.607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02-4170-B05F-F9A554735E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494560080"/>
        <c:axId val="1494565904"/>
      </c:barChart>
      <c:catAx>
        <c:axId val="14945600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1494565904"/>
        <c:crosses val="autoZero"/>
        <c:auto val="1"/>
        <c:lblAlgn val="ctr"/>
        <c:lblOffset val="100"/>
        <c:tickLblSkip val="1"/>
        <c:noMultiLvlLbl val="0"/>
      </c:catAx>
      <c:valAx>
        <c:axId val="149456590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crossAx val="1494560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>
          <a:solidFill>
            <a:schemeClr val="tx1"/>
          </a:solidFill>
          <a:latin typeface="Century Gothic" panose="020B0502020202020204" pitchFamily="34" charset="0"/>
        </a:defRPr>
      </a:pPr>
      <a:endParaRPr lang="ru-RU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ru-RU" sz="1200" b="1" dirty="0"/>
              <a:t>По Республики Казахстан </a:t>
            </a:r>
          </a:p>
          <a:p>
            <a:pPr>
              <a:defRPr sz="1200" b="1"/>
            </a:pPr>
            <a:r>
              <a:rPr lang="ru-RU" sz="1200" b="1" dirty="0">
                <a:solidFill>
                  <a:srgbClr val="C00000"/>
                </a:solidFill>
              </a:rPr>
              <a:t>15 199,4 млн тенге </a:t>
            </a:r>
            <a:r>
              <a:rPr lang="ru-RU" sz="1200" b="1" dirty="0"/>
              <a:t>за 2006 год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'11'!$J$4:$J$19</c:f>
              <c:strCache>
                <c:ptCount val="16"/>
                <c:pt idx="0">
                  <c:v>Кызылординская</c:v>
                </c:pt>
                <c:pt idx="1">
                  <c:v>Мангистауская</c:v>
                </c:pt>
                <c:pt idx="2">
                  <c:v>Жамбылская</c:v>
                </c:pt>
                <c:pt idx="3">
                  <c:v>Атырауская</c:v>
                </c:pt>
                <c:pt idx="4">
                  <c:v>Алматинская</c:v>
                </c:pt>
                <c:pt idx="5">
                  <c:v>ЮКО</c:v>
                </c:pt>
                <c:pt idx="6">
                  <c:v>г.Астана</c:v>
                </c:pt>
                <c:pt idx="7">
                  <c:v>Костанайская</c:v>
                </c:pt>
                <c:pt idx="8">
                  <c:v>Акмолинская</c:v>
                </c:pt>
                <c:pt idx="9">
                  <c:v>Актюбинская</c:v>
                </c:pt>
                <c:pt idx="10">
                  <c:v>СКО</c:v>
                </c:pt>
                <c:pt idx="11">
                  <c:v>Карагандинская</c:v>
                </c:pt>
                <c:pt idx="12">
                  <c:v>ВКО</c:v>
                </c:pt>
                <c:pt idx="13">
                  <c:v>Павлодарская</c:v>
                </c:pt>
                <c:pt idx="14">
                  <c:v>ЗКО</c:v>
                </c:pt>
                <c:pt idx="15">
                  <c:v>г.Алматы</c:v>
                </c:pt>
              </c:strCache>
            </c:strRef>
          </c:cat>
          <c:val>
            <c:numRef>
              <c:f>'11'!$K$4:$K$19</c:f>
              <c:numCache>
                <c:formatCode>#,##0.0</c:formatCode>
                <c:ptCount val="16"/>
                <c:pt idx="0">
                  <c:v>55.06</c:v>
                </c:pt>
                <c:pt idx="1">
                  <c:v>74.001999999999995</c:v>
                </c:pt>
                <c:pt idx="2">
                  <c:v>138.80600000000001</c:v>
                </c:pt>
                <c:pt idx="3">
                  <c:v>240.87700000000001</c:v>
                </c:pt>
                <c:pt idx="4">
                  <c:v>262.97899999999998</c:v>
                </c:pt>
                <c:pt idx="5">
                  <c:v>344.22399999999999</c:v>
                </c:pt>
                <c:pt idx="6">
                  <c:v>350.01799999999997</c:v>
                </c:pt>
                <c:pt idx="7">
                  <c:v>433.505</c:v>
                </c:pt>
                <c:pt idx="8">
                  <c:v>444.24799999999999</c:v>
                </c:pt>
                <c:pt idx="9">
                  <c:v>672.88099999999997</c:v>
                </c:pt>
                <c:pt idx="10">
                  <c:v>679.26300000000003</c:v>
                </c:pt>
                <c:pt idx="11">
                  <c:v>769.83500000000004</c:v>
                </c:pt>
                <c:pt idx="12">
                  <c:v>955.69100000000003</c:v>
                </c:pt>
                <c:pt idx="13">
                  <c:v>1348.1020000000001</c:v>
                </c:pt>
                <c:pt idx="14">
                  <c:v>1665.6120000000001</c:v>
                </c:pt>
                <c:pt idx="15">
                  <c:v>6764.3450000000003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4D-485B-A6A2-0477254A96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599648672"/>
        <c:axId val="1599644512"/>
      </c:barChart>
      <c:catAx>
        <c:axId val="15996486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1599644512"/>
        <c:crosses val="autoZero"/>
        <c:auto val="1"/>
        <c:lblAlgn val="ctr"/>
        <c:lblOffset val="100"/>
        <c:tickLblSkip val="1"/>
        <c:noMultiLvlLbl val="0"/>
      </c:catAx>
      <c:valAx>
        <c:axId val="159964451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crossAx val="1599648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>
          <a:solidFill>
            <a:schemeClr val="tx1"/>
          </a:solidFill>
          <a:latin typeface="Century Gothic" panose="020B0502020202020204" pitchFamily="34" charset="0"/>
        </a:defRPr>
      </a:pPr>
      <a:endParaRPr lang="ru-RU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ru-RU" sz="1200" b="1" dirty="0"/>
              <a:t>По Республики Казахстан </a:t>
            </a:r>
          </a:p>
          <a:p>
            <a:pPr>
              <a:defRPr sz="1200" b="1"/>
            </a:pPr>
            <a:r>
              <a:rPr lang="ru-RU" sz="1200" b="1" dirty="0">
                <a:solidFill>
                  <a:srgbClr val="C00000"/>
                </a:solidFill>
              </a:rPr>
              <a:t>30 837,1 млн тенге </a:t>
            </a:r>
            <a:r>
              <a:rPr lang="ru-RU" sz="1200" b="1" dirty="0"/>
              <a:t>за 2011 год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4F81B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'11'!$M$4:$M$19</c:f>
              <c:strCache>
                <c:ptCount val="16"/>
                <c:pt idx="0">
                  <c:v>Кызылординская</c:v>
                </c:pt>
                <c:pt idx="1">
                  <c:v>Мангистауская</c:v>
                </c:pt>
                <c:pt idx="2">
                  <c:v>Жамбылская</c:v>
                </c:pt>
                <c:pt idx="3">
                  <c:v>Атырауская</c:v>
                </c:pt>
                <c:pt idx="4">
                  <c:v>СКО</c:v>
                </c:pt>
                <c:pt idx="5">
                  <c:v>Актюбинская</c:v>
                </c:pt>
                <c:pt idx="6">
                  <c:v>Акмолинская</c:v>
                </c:pt>
                <c:pt idx="7">
                  <c:v>г.Астана</c:v>
                </c:pt>
                <c:pt idx="8">
                  <c:v>ЮКО</c:v>
                </c:pt>
                <c:pt idx="9">
                  <c:v>Костанайская</c:v>
                </c:pt>
                <c:pt idx="10">
                  <c:v>ВКО</c:v>
                </c:pt>
                <c:pt idx="11">
                  <c:v>Павлодарская</c:v>
                </c:pt>
                <c:pt idx="12">
                  <c:v>Карагандинская</c:v>
                </c:pt>
                <c:pt idx="13">
                  <c:v>ЗКО</c:v>
                </c:pt>
                <c:pt idx="14">
                  <c:v>Алматинская</c:v>
                </c:pt>
                <c:pt idx="15">
                  <c:v>г.Алматы</c:v>
                </c:pt>
              </c:strCache>
            </c:strRef>
          </c:cat>
          <c:val>
            <c:numRef>
              <c:f>'11'!$N$4:$N$19</c:f>
              <c:numCache>
                <c:formatCode>#,##0.0</c:formatCode>
                <c:ptCount val="16"/>
                <c:pt idx="0">
                  <c:v>69.596000000000004</c:v>
                </c:pt>
                <c:pt idx="1">
                  <c:v>140.22800000000001</c:v>
                </c:pt>
                <c:pt idx="2">
                  <c:v>189.851</c:v>
                </c:pt>
                <c:pt idx="3">
                  <c:v>314.68</c:v>
                </c:pt>
                <c:pt idx="4">
                  <c:v>611.08000000000004</c:v>
                </c:pt>
                <c:pt idx="5">
                  <c:v>769.70899999999995</c:v>
                </c:pt>
                <c:pt idx="6">
                  <c:v>776.88099999999997</c:v>
                </c:pt>
                <c:pt idx="7">
                  <c:v>832.97799999999995</c:v>
                </c:pt>
                <c:pt idx="8">
                  <c:v>959.13199999999995</c:v>
                </c:pt>
                <c:pt idx="9">
                  <c:v>1236.9970000000001</c:v>
                </c:pt>
                <c:pt idx="10">
                  <c:v>1819.002</c:v>
                </c:pt>
                <c:pt idx="11">
                  <c:v>2388.44</c:v>
                </c:pt>
                <c:pt idx="12">
                  <c:v>2395.3130000000001</c:v>
                </c:pt>
                <c:pt idx="13">
                  <c:v>2729.9760000000001</c:v>
                </c:pt>
                <c:pt idx="14">
                  <c:v>4004.299</c:v>
                </c:pt>
                <c:pt idx="15">
                  <c:v>11598.949000000001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E5-4945-ACF7-956838C84D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599634528"/>
        <c:axId val="1599629120"/>
      </c:barChart>
      <c:catAx>
        <c:axId val="15996345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1599629120"/>
        <c:crosses val="autoZero"/>
        <c:auto val="1"/>
        <c:lblAlgn val="ctr"/>
        <c:lblOffset val="100"/>
        <c:tickLblSkip val="1"/>
        <c:noMultiLvlLbl val="0"/>
      </c:catAx>
      <c:valAx>
        <c:axId val="1599629120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crossAx val="1599634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>
          <a:solidFill>
            <a:schemeClr val="tx1"/>
          </a:solidFill>
          <a:latin typeface="Century Gothic" panose="020B0502020202020204" pitchFamily="34" charset="0"/>
        </a:defRPr>
      </a:pPr>
      <a:endParaRPr lang="ru-RU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ru-RU" sz="1200" b="1" dirty="0"/>
              <a:t>По Республики Казахстан </a:t>
            </a:r>
          </a:p>
          <a:p>
            <a:pPr>
              <a:defRPr sz="1200" b="1"/>
            </a:pPr>
            <a:r>
              <a:rPr lang="ru-RU" sz="1200" b="1" dirty="0">
                <a:solidFill>
                  <a:srgbClr val="C00000"/>
                </a:solidFill>
              </a:rPr>
              <a:t>35 958,9 млн тенге</a:t>
            </a:r>
            <a:r>
              <a:rPr lang="ru-RU" sz="1200" b="1" dirty="0">
                <a:solidFill>
                  <a:srgbClr val="FF0000"/>
                </a:solidFill>
              </a:rPr>
              <a:t> </a:t>
            </a:r>
            <a:r>
              <a:rPr lang="ru-RU" sz="1200" b="1" dirty="0"/>
              <a:t>за 2016 год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4F81B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'11'!$P$4:$P$19</c:f>
              <c:strCache>
                <c:ptCount val="16"/>
                <c:pt idx="0">
                  <c:v>Кызылординская</c:v>
                </c:pt>
                <c:pt idx="1">
                  <c:v>Мангистауская</c:v>
                </c:pt>
                <c:pt idx="2">
                  <c:v>Атырауская</c:v>
                </c:pt>
                <c:pt idx="3">
                  <c:v>Жамбылская</c:v>
                </c:pt>
                <c:pt idx="4">
                  <c:v>СКО</c:v>
                </c:pt>
                <c:pt idx="5">
                  <c:v>ЗКО</c:v>
                </c:pt>
                <c:pt idx="6">
                  <c:v>ЮКО</c:v>
                </c:pt>
                <c:pt idx="7">
                  <c:v>Костанайская</c:v>
                </c:pt>
                <c:pt idx="8">
                  <c:v>Актюбинская</c:v>
                </c:pt>
                <c:pt idx="9">
                  <c:v>г.Астана</c:v>
                </c:pt>
                <c:pt idx="10">
                  <c:v>Алматинская</c:v>
                </c:pt>
                <c:pt idx="11">
                  <c:v>ВКО</c:v>
                </c:pt>
                <c:pt idx="12">
                  <c:v>Карагандинская</c:v>
                </c:pt>
                <c:pt idx="13">
                  <c:v>Акмолинская</c:v>
                </c:pt>
                <c:pt idx="14">
                  <c:v>Павлодарская</c:v>
                </c:pt>
                <c:pt idx="15">
                  <c:v>г.Алматы</c:v>
                </c:pt>
              </c:strCache>
            </c:strRef>
          </c:cat>
          <c:val>
            <c:numRef>
              <c:f>'11'!$Q$4:$Q$19</c:f>
              <c:numCache>
                <c:formatCode>#,##0.0</c:formatCode>
                <c:ptCount val="16"/>
                <c:pt idx="0">
                  <c:v>60.000999999999998</c:v>
                </c:pt>
                <c:pt idx="1">
                  <c:v>204.58</c:v>
                </c:pt>
                <c:pt idx="2">
                  <c:v>259.02100000000002</c:v>
                </c:pt>
                <c:pt idx="3">
                  <c:v>443.41199999999998</c:v>
                </c:pt>
                <c:pt idx="4">
                  <c:v>486.709</c:v>
                </c:pt>
                <c:pt idx="5">
                  <c:v>892.14800000000002</c:v>
                </c:pt>
                <c:pt idx="6">
                  <c:v>1325.1469999999999</c:v>
                </c:pt>
                <c:pt idx="7">
                  <c:v>1399.7139999999999</c:v>
                </c:pt>
                <c:pt idx="8">
                  <c:v>1771.3430000000001</c:v>
                </c:pt>
                <c:pt idx="9">
                  <c:v>1900.9110000000001</c:v>
                </c:pt>
                <c:pt idx="10">
                  <c:v>2234.0479999999998</c:v>
                </c:pt>
                <c:pt idx="11">
                  <c:v>2468.9520000000002</c:v>
                </c:pt>
                <c:pt idx="12">
                  <c:v>2607.0590000000002</c:v>
                </c:pt>
                <c:pt idx="13">
                  <c:v>2889.4349999999999</c:v>
                </c:pt>
                <c:pt idx="14">
                  <c:v>4693.3180000000002</c:v>
                </c:pt>
                <c:pt idx="15">
                  <c:v>12323.116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7C-44DA-A01A-8807C270F3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141964032"/>
        <c:axId val="1613108704"/>
      </c:barChart>
      <c:catAx>
        <c:axId val="11419640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1613108704"/>
        <c:crosses val="autoZero"/>
        <c:auto val="1"/>
        <c:lblAlgn val="ctr"/>
        <c:lblOffset val="100"/>
        <c:tickLblSkip val="1"/>
        <c:noMultiLvlLbl val="0"/>
      </c:catAx>
      <c:valAx>
        <c:axId val="161310870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crossAx val="1141964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>
          <a:solidFill>
            <a:schemeClr val="tx1"/>
          </a:solidFill>
          <a:latin typeface="Century Gothic" panose="020B0502020202020204" pitchFamily="34" charset="0"/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4F81B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'7'!$B$36:$G$36</c:f>
              <c:strCach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 (01.10)</c:v>
                </c:pt>
              </c:strCache>
            </c:strRef>
          </c:cat>
          <c:val>
            <c:numRef>
              <c:f>'7'!$B$37:$G$37</c:f>
              <c:numCache>
                <c:formatCode>_-* #,##0_-;\-* #,##0_-;_-* "-"??_-;_-@_-</c:formatCode>
                <c:ptCount val="6"/>
                <c:pt idx="0">
                  <c:v>802</c:v>
                </c:pt>
                <c:pt idx="1">
                  <c:v>843</c:v>
                </c:pt>
                <c:pt idx="2">
                  <c:v>930</c:v>
                </c:pt>
                <c:pt idx="3">
                  <c:v>1044</c:v>
                </c:pt>
                <c:pt idx="4">
                  <c:v>1516</c:v>
                </c:pt>
                <c:pt idx="5">
                  <c:v>1406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5E-4218-BCF0-B0E0ED2496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382940480"/>
        <c:axId val="1382942144"/>
      </c:barChart>
      <c:catAx>
        <c:axId val="1382940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1382942144"/>
        <c:crosses val="autoZero"/>
        <c:auto val="1"/>
        <c:lblAlgn val="ctr"/>
        <c:lblOffset val="100"/>
        <c:noMultiLvlLbl val="0"/>
      </c:catAx>
      <c:valAx>
        <c:axId val="1382942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1382940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>
      <a:solidFill>
        <a:schemeClr val="bg2"/>
      </a:solidFill>
    </a:ln>
    <a:effectLst/>
  </c:spPr>
  <c:txPr>
    <a:bodyPr/>
    <a:lstStyle/>
    <a:p>
      <a:pPr>
        <a:defRPr>
          <a:solidFill>
            <a:schemeClr val="tx1"/>
          </a:solidFill>
          <a:latin typeface="Century Gothic" panose="020B0502020202020204" pitchFamily="34" charset="0"/>
        </a:defRPr>
      </a:pPr>
      <a:endParaRPr lang="ru-RU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ru-RU" sz="1200" b="1" dirty="0"/>
              <a:t>По Республики Казахстан </a:t>
            </a:r>
          </a:p>
          <a:p>
            <a:pPr>
              <a:defRPr sz="1200" b="1"/>
            </a:pPr>
            <a:r>
              <a:rPr lang="ru-RU" sz="1200" b="1" dirty="0">
                <a:solidFill>
                  <a:srgbClr val="C00000"/>
                </a:solidFill>
              </a:rPr>
              <a:t>64 328,7 млн тенге </a:t>
            </a:r>
            <a:r>
              <a:rPr lang="ru-RU" sz="1200" b="1" dirty="0"/>
              <a:t>за 2021 год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'11'!$S$4:$S$20</c:f>
              <c:strCache>
                <c:ptCount val="17"/>
                <c:pt idx="0">
                  <c:v>Мангистауская</c:v>
                </c:pt>
                <c:pt idx="1">
                  <c:v>Кызылординская</c:v>
                </c:pt>
                <c:pt idx="2">
                  <c:v>Атырауская</c:v>
                </c:pt>
                <c:pt idx="3">
                  <c:v>Жамбылская</c:v>
                </c:pt>
                <c:pt idx="4">
                  <c:v>Актюбинская</c:v>
                </c:pt>
                <c:pt idx="5">
                  <c:v>СКО</c:v>
                </c:pt>
                <c:pt idx="6">
                  <c:v>г.Астана</c:v>
                </c:pt>
                <c:pt idx="7">
                  <c:v>   г.Шымкент</c:v>
                </c:pt>
                <c:pt idx="8">
                  <c:v>Костанайская</c:v>
                </c:pt>
                <c:pt idx="9">
                  <c:v>   Туркестанская</c:v>
                </c:pt>
                <c:pt idx="10">
                  <c:v>ВКО</c:v>
                </c:pt>
                <c:pt idx="11">
                  <c:v>Алматинская</c:v>
                </c:pt>
                <c:pt idx="12">
                  <c:v>Акмолинская</c:v>
                </c:pt>
                <c:pt idx="13">
                  <c:v>Карагандинская</c:v>
                </c:pt>
                <c:pt idx="14">
                  <c:v>ЗКО</c:v>
                </c:pt>
                <c:pt idx="15">
                  <c:v>Павлодарская</c:v>
                </c:pt>
                <c:pt idx="16">
                  <c:v>г.Алматы</c:v>
                </c:pt>
              </c:strCache>
            </c:strRef>
          </c:cat>
          <c:val>
            <c:numRef>
              <c:f>'11'!$T$4:$T$20</c:f>
              <c:numCache>
                <c:formatCode>#,##0.0</c:formatCode>
                <c:ptCount val="17"/>
                <c:pt idx="0">
                  <c:v>373.279</c:v>
                </c:pt>
                <c:pt idx="1">
                  <c:v>388.197</c:v>
                </c:pt>
                <c:pt idx="2">
                  <c:v>978.98800000000006</c:v>
                </c:pt>
                <c:pt idx="3">
                  <c:v>1663.0440000000001</c:v>
                </c:pt>
                <c:pt idx="4">
                  <c:v>1896.8489999999999</c:v>
                </c:pt>
                <c:pt idx="5">
                  <c:v>2373.2080000000001</c:v>
                </c:pt>
                <c:pt idx="6">
                  <c:v>2765.759</c:v>
                </c:pt>
                <c:pt idx="7">
                  <c:v>2876.37</c:v>
                </c:pt>
                <c:pt idx="8">
                  <c:v>2921.6019999999999</c:v>
                </c:pt>
                <c:pt idx="9">
                  <c:v>3200.7939999999999</c:v>
                </c:pt>
                <c:pt idx="10">
                  <c:v>3457.8409999999999</c:v>
                </c:pt>
                <c:pt idx="11">
                  <c:v>4456.5450000000001</c:v>
                </c:pt>
                <c:pt idx="12">
                  <c:v>4587.8289999999997</c:v>
                </c:pt>
                <c:pt idx="13">
                  <c:v>4703.9840000000004</c:v>
                </c:pt>
                <c:pt idx="14">
                  <c:v>4769.3609999999999</c:v>
                </c:pt>
                <c:pt idx="15">
                  <c:v>5127.3090000000002</c:v>
                </c:pt>
                <c:pt idx="16">
                  <c:v>17787.781999999999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4D-4261-8EFF-A27550DDBA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599666976"/>
        <c:axId val="1599668224"/>
      </c:barChart>
      <c:catAx>
        <c:axId val="15996669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1599668224"/>
        <c:crosses val="autoZero"/>
        <c:auto val="1"/>
        <c:lblAlgn val="ctr"/>
        <c:lblOffset val="100"/>
        <c:tickLblSkip val="1"/>
        <c:noMultiLvlLbl val="0"/>
      </c:catAx>
      <c:valAx>
        <c:axId val="159966822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crossAx val="1599666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>
          <a:solidFill>
            <a:schemeClr val="tx1"/>
          </a:solidFill>
          <a:latin typeface="Century Gothic" panose="020B0502020202020204" pitchFamily="34" charset="0"/>
        </a:defRPr>
      </a:pPr>
      <a:endParaRPr lang="ru-RU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ru-RU" sz="1400" b="1" i="0" baseline="0" dirty="0" smtClean="0">
                <a:solidFill>
                  <a:schemeClr val="tx1"/>
                </a:solidFill>
                <a:effectLst/>
              </a:rPr>
              <a:t>Экспорт и импорт мебели (млн долл. США)</a:t>
            </a:r>
            <a:endParaRPr lang="ru-RU" sz="1400" dirty="0">
              <a:solidFill>
                <a:schemeClr val="tx1"/>
              </a:solidFill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Товарооб.!$A$3</c:f>
              <c:strCache>
                <c:ptCount val="1"/>
                <c:pt idx="0">
                  <c:v>Экспорт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Товарооб.!$B$2:$D$2</c:f>
              <c:strCache>
                <c:ptCount val="3"/>
                <c:pt idx="0">
                  <c:v>2020</c:v>
                </c:pt>
                <c:pt idx="1">
                  <c:v>2021</c:v>
                </c:pt>
                <c:pt idx="2">
                  <c:v>9 мес. 2022</c:v>
                </c:pt>
              </c:strCache>
            </c:strRef>
          </c:cat>
          <c:val>
            <c:numRef>
              <c:f>Товарооб.!$B$3:$D$3</c:f>
              <c:numCache>
                <c:formatCode>_-* #,##0.0_-;\-* #,##0.0_-;_-* "-"??_-;_-@_-</c:formatCode>
                <c:ptCount val="3"/>
                <c:pt idx="0">
                  <c:v>2.3868035500000007</c:v>
                </c:pt>
                <c:pt idx="1">
                  <c:v>3.5645468899999995</c:v>
                </c:pt>
                <c:pt idx="2">
                  <c:v>2.4359461599999999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45-44EF-AB93-6F3E23BC11E0}"/>
            </c:ext>
          </c:extLst>
        </c:ser>
        <c:ser>
          <c:idx val="1"/>
          <c:order val="1"/>
          <c:tx>
            <c:strRef>
              <c:f>Товарооб.!$A$4</c:f>
              <c:strCache>
                <c:ptCount val="1"/>
                <c:pt idx="0">
                  <c:v>Импорт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Товарооб.!$B$2:$D$2</c:f>
              <c:strCache>
                <c:ptCount val="3"/>
                <c:pt idx="0">
                  <c:v>2020</c:v>
                </c:pt>
                <c:pt idx="1">
                  <c:v>2021</c:v>
                </c:pt>
                <c:pt idx="2">
                  <c:v>9 мес. 2022</c:v>
                </c:pt>
              </c:strCache>
            </c:strRef>
          </c:cat>
          <c:val>
            <c:numRef>
              <c:f>Товарооб.!$B$4:$D$4</c:f>
              <c:numCache>
                <c:formatCode>_-* #,##0.0_-;\-* #,##0.0_-;_-* "-"??_-;_-@_-</c:formatCode>
                <c:ptCount val="3"/>
                <c:pt idx="0">
                  <c:v>181.35092841000002</c:v>
                </c:pt>
                <c:pt idx="1">
                  <c:v>209.47283944</c:v>
                </c:pt>
                <c:pt idx="2">
                  <c:v>131.17583221999999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45-44EF-AB93-6F3E23BC11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40341855"/>
        <c:axId val="440343519"/>
      </c:barChart>
      <c:catAx>
        <c:axId val="4403418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440343519"/>
        <c:crosses val="autoZero"/>
        <c:auto val="1"/>
        <c:lblAlgn val="ctr"/>
        <c:lblOffset val="100"/>
        <c:noMultiLvlLbl val="0"/>
      </c:catAx>
      <c:valAx>
        <c:axId val="4403435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4403418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Century Gothic" panose="020B0502020202020204" pitchFamily="34" charset="0"/>
        </a:defRPr>
      </a:pPr>
      <a:endParaRPr lang="ru-RU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4F81B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'12'!$B$4:$C$4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'12'!$B$5:$C$5</c:f>
              <c:numCache>
                <c:formatCode>#,##0</c:formatCode>
                <c:ptCount val="2"/>
                <c:pt idx="0" formatCode="###\ ###\ ###\ ##0">
                  <c:v>53545.161</c:v>
                </c:pt>
                <c:pt idx="1">
                  <c:v>64328.741000000002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6B-46A3-A90A-5CDE0FB37E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35246672"/>
        <c:axId val="335259568"/>
      </c:barChart>
      <c:catAx>
        <c:axId val="335246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335259568"/>
        <c:crosses val="autoZero"/>
        <c:auto val="1"/>
        <c:lblAlgn val="ctr"/>
        <c:lblOffset val="100"/>
        <c:noMultiLvlLbl val="0"/>
      </c:catAx>
      <c:valAx>
        <c:axId val="33525956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\ ###\ ###\ ##0" sourceLinked="1"/>
        <c:majorTickMark val="none"/>
        <c:minorTickMark val="none"/>
        <c:tickLblPos val="nextTo"/>
        <c:crossAx val="335246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  <a:latin typeface="Century Gothic" panose="020B0502020202020204" pitchFamily="34" charset="0"/>
        </a:defRPr>
      </a:pPr>
      <a:endParaRPr lang="ru-RU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ru-RU" b="1"/>
              <a:t>Количество заемщиков, ед.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rgbClr val="4F81BD"/>
              </a:solidFill>
              <a:round/>
            </a:ln>
            <a:effectLst/>
          </c:spPr>
          <c:marker>
            <c:symbol val="none"/>
          </c:marker>
          <c:dPt>
            <c:idx val="3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1-3B7D-4CFC-8FFD-08546CABADF4}"/>
              </c:ext>
            </c:extLst>
          </c:dPt>
          <c:dLbls>
            <c:spPr>
              <a:solidFill>
                <a:srgbClr val="92D05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'13'!$B$35:$Q$35</c:f>
              <c:strCache>
                <c:ptCount val="1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</c:strCache>
            </c:strRef>
          </c:cat>
          <c:val>
            <c:numRef>
              <c:f>'13'!$B$36:$Q$36</c:f>
              <c:numCache>
                <c:formatCode>General</c:formatCode>
                <c:ptCount val="16"/>
                <c:pt idx="0">
                  <c:v>4</c:v>
                </c:pt>
                <c:pt idx="1">
                  <c:v>31</c:v>
                </c:pt>
                <c:pt idx="2">
                  <c:v>33</c:v>
                </c:pt>
                <c:pt idx="3">
                  <c:v>10</c:v>
                </c:pt>
                <c:pt idx="4">
                  <c:v>15</c:v>
                </c:pt>
                <c:pt idx="5">
                  <c:v>10</c:v>
                </c:pt>
                <c:pt idx="6">
                  <c:v>15</c:v>
                </c:pt>
                <c:pt idx="7">
                  <c:v>32</c:v>
                </c:pt>
                <c:pt idx="8">
                  <c:v>43</c:v>
                </c:pt>
                <c:pt idx="9">
                  <c:v>38</c:v>
                </c:pt>
                <c:pt idx="10">
                  <c:v>38</c:v>
                </c:pt>
                <c:pt idx="11">
                  <c:v>55</c:v>
                </c:pt>
                <c:pt idx="12">
                  <c:v>58</c:v>
                </c:pt>
                <c:pt idx="13">
                  <c:v>26</c:v>
                </c:pt>
                <c:pt idx="14">
                  <c:v>30</c:v>
                </c:pt>
                <c:pt idx="15">
                  <c:v>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B7D-4CFC-8FFD-08546CABAD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07883215"/>
        <c:axId val="2107885711"/>
      </c:lineChart>
      <c:catAx>
        <c:axId val="21078832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2107885711"/>
        <c:crosses val="autoZero"/>
        <c:auto val="1"/>
        <c:lblAlgn val="ctr"/>
        <c:lblOffset val="100"/>
        <c:noMultiLvlLbl val="0"/>
      </c:catAx>
      <c:valAx>
        <c:axId val="21078857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21078832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Century Gothic" panose="020B0502020202020204" pitchFamily="34" charset="0"/>
        </a:defRPr>
      </a:pPr>
      <a:endParaRPr lang="ru-RU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ru-RU" b="1" dirty="0"/>
              <a:t>Сумма кредитов, млрд тенге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rgbClr val="4F81BD"/>
              </a:solidFill>
              <a:round/>
            </a:ln>
            <a:effectLst/>
          </c:spPr>
          <c:marker>
            <c:symbol val="none"/>
          </c:marker>
          <c:dLbls>
            <c:spPr>
              <a:solidFill>
                <a:srgbClr val="92D05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'13'!$B$12:$Q$12</c:f>
              <c:strCache>
                <c:ptCount val="1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</c:strCache>
            </c:strRef>
          </c:cat>
          <c:val>
            <c:numRef>
              <c:f>'13'!$B$13:$Q$13</c:f>
              <c:numCache>
                <c:formatCode>_(* #,##0.00_);_(* \(#,##0.00\);_(* "-"??_);_(@_)</c:formatCode>
                <c:ptCount val="16"/>
                <c:pt idx="0">
                  <c:v>4.2750000000000003E-2</c:v>
                </c:pt>
                <c:pt idx="1">
                  <c:v>0.67196627100999995</c:v>
                </c:pt>
                <c:pt idx="2">
                  <c:v>1.4900250457899999</c:v>
                </c:pt>
                <c:pt idx="3">
                  <c:v>0.94416523089999982</c:v>
                </c:pt>
                <c:pt idx="4">
                  <c:v>0.8021674018199999</c:v>
                </c:pt>
                <c:pt idx="5">
                  <c:v>0.91688726200000004</c:v>
                </c:pt>
                <c:pt idx="6">
                  <c:v>0.64676167213000002</c:v>
                </c:pt>
                <c:pt idx="7">
                  <c:v>5.04750415005</c:v>
                </c:pt>
                <c:pt idx="8">
                  <c:v>1.5594800656000001</c:v>
                </c:pt>
                <c:pt idx="9">
                  <c:v>2.2108543566700001</c:v>
                </c:pt>
                <c:pt idx="10">
                  <c:v>2.5648895058599996</c:v>
                </c:pt>
                <c:pt idx="11">
                  <c:v>3.4129097897700005</c:v>
                </c:pt>
                <c:pt idx="12">
                  <c:v>3.41915385245</c:v>
                </c:pt>
                <c:pt idx="13">
                  <c:v>2.3662567886999999</c:v>
                </c:pt>
                <c:pt idx="14">
                  <c:v>2.9294249450200001</c:v>
                </c:pt>
                <c:pt idx="15">
                  <c:v>2.7751842875999997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6E7-43B1-ADF5-800AE59E27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63236271"/>
        <c:axId val="2063243343"/>
      </c:lineChart>
      <c:catAx>
        <c:axId val="20632362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2063243343"/>
        <c:crosses val="autoZero"/>
        <c:auto val="1"/>
        <c:lblAlgn val="ctr"/>
        <c:lblOffset val="100"/>
        <c:noMultiLvlLbl val="0"/>
      </c:catAx>
      <c:valAx>
        <c:axId val="20632433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20632362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Century Gothic" panose="020B0502020202020204" pitchFamily="34" charset="0"/>
        </a:defRPr>
      </a:pPr>
      <a:endParaRPr lang="ru-RU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ru-RU" b="1"/>
              <a:t>Количество проектов, ед.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spPr>
            <a:ln w="28575" cap="rnd">
              <a:solidFill>
                <a:srgbClr val="4F81BD"/>
              </a:solidFill>
              <a:round/>
            </a:ln>
            <a:effectLst/>
          </c:spPr>
          <c:marker>
            <c:symbol val="none"/>
          </c:marker>
          <c:dLbls>
            <c:spPr>
              <a:solidFill>
                <a:srgbClr val="92D05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'14'!$B$51:$M$51</c:f>
              <c:numCache>
                <c:formatCode>General</c:formatCod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</c:numCache>
            </c:numRef>
          </c:cat>
          <c:val>
            <c:numRef>
              <c:f>'14'!$B$52:$M$52</c:f>
              <c:numCache>
                <c:formatCode>General</c:formatCode>
                <c:ptCount val="12"/>
                <c:pt idx="0">
                  <c:v>3</c:v>
                </c:pt>
                <c:pt idx="1">
                  <c:v>15</c:v>
                </c:pt>
                <c:pt idx="2">
                  <c:v>25</c:v>
                </c:pt>
                <c:pt idx="3">
                  <c:v>18</c:v>
                </c:pt>
                <c:pt idx="4">
                  <c:v>27</c:v>
                </c:pt>
                <c:pt idx="5">
                  <c:v>22</c:v>
                </c:pt>
                <c:pt idx="6">
                  <c:v>25</c:v>
                </c:pt>
                <c:pt idx="7">
                  <c:v>20</c:v>
                </c:pt>
                <c:pt idx="8">
                  <c:v>19</c:v>
                </c:pt>
                <c:pt idx="9">
                  <c:v>21</c:v>
                </c:pt>
                <c:pt idx="10">
                  <c:v>69</c:v>
                </c:pt>
                <c:pt idx="11">
                  <c:v>111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36A-405F-BBA1-09A0C88B5A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65277247"/>
        <c:axId val="2065271007"/>
      </c:lineChart>
      <c:catAx>
        <c:axId val="20652772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2065271007"/>
        <c:crosses val="autoZero"/>
        <c:auto val="1"/>
        <c:lblAlgn val="ctr"/>
        <c:lblOffset val="100"/>
        <c:noMultiLvlLbl val="0"/>
      </c:catAx>
      <c:valAx>
        <c:axId val="20652710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206527724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b="0">
          <a:solidFill>
            <a:schemeClr val="tx1"/>
          </a:solidFill>
          <a:latin typeface="Century Gothic" panose="020B0502020202020204" pitchFamily="34" charset="0"/>
        </a:defRPr>
      </a:pPr>
      <a:endParaRPr lang="ru-RU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ru-RU" b="1"/>
              <a:t>Сумма кредита, млрд тенге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rgbClr val="4F81BD"/>
              </a:solidFill>
              <a:round/>
            </a:ln>
            <a:effectLst/>
          </c:spPr>
          <c:marker>
            <c:symbol val="none"/>
          </c:marker>
          <c:dLbls>
            <c:spPr>
              <a:solidFill>
                <a:srgbClr val="92D05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'14'!$B$55:$M$55</c:f>
              <c:numCache>
                <c:formatCode>General</c:formatCod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</c:numCache>
            </c:numRef>
          </c:cat>
          <c:val>
            <c:numRef>
              <c:f>'14'!$B$56:$M$56</c:f>
              <c:numCache>
                <c:formatCode>_(* #,##0.00_);_(* \(#,##0.00\);_(* "-"??_);_(@_)</c:formatCode>
                <c:ptCount val="12"/>
                <c:pt idx="0">
                  <c:v>0.56525861218000006</c:v>
                </c:pt>
                <c:pt idx="1">
                  <c:v>0.97181618929230273</c:v>
                </c:pt>
                <c:pt idx="2">
                  <c:v>3.0537895104642936</c:v>
                </c:pt>
                <c:pt idx="3">
                  <c:v>1.6519106360426581</c:v>
                </c:pt>
                <c:pt idx="4">
                  <c:v>2.6394785016501014</c:v>
                </c:pt>
                <c:pt idx="5">
                  <c:v>0.79135656212999994</c:v>
                </c:pt>
                <c:pt idx="6">
                  <c:v>0.79903896331999991</c:v>
                </c:pt>
                <c:pt idx="7">
                  <c:v>1.2617091792800001</c:v>
                </c:pt>
                <c:pt idx="8">
                  <c:v>0.29194389558</c:v>
                </c:pt>
                <c:pt idx="9">
                  <c:v>0.65907608456999989</c:v>
                </c:pt>
                <c:pt idx="10">
                  <c:v>2.8939349167799997</c:v>
                </c:pt>
                <c:pt idx="11">
                  <c:v>4.9926553690000004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A7E-45E7-A579-09905DC624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773791"/>
        <c:axId val="14759647"/>
      </c:lineChart>
      <c:catAx>
        <c:axId val="147737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14759647"/>
        <c:crosses val="autoZero"/>
        <c:auto val="1"/>
        <c:lblAlgn val="ctr"/>
        <c:lblOffset val="100"/>
        <c:noMultiLvlLbl val="0"/>
      </c:catAx>
      <c:valAx>
        <c:axId val="147596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147737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Century Gothic" panose="020B0502020202020204" pitchFamily="34" charset="0"/>
        </a:defRPr>
      </a:pPr>
      <a:endParaRPr lang="ru-RU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ru-RU" b="1"/>
              <a:t>Количество проектов, ед.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rgbClr val="4F81BD"/>
              </a:solidFill>
              <a:round/>
            </a:ln>
            <a:effectLst/>
          </c:spPr>
          <c:marker>
            <c:symbol val="none"/>
          </c:marker>
          <c:dLbls>
            <c:spPr>
              <a:solidFill>
                <a:srgbClr val="92D05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'15'!$B$37:$E$37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'15'!$B$38:$E$38</c:f>
              <c:numCache>
                <c:formatCode>General</c:formatCode>
                <c:ptCount val="4"/>
                <c:pt idx="0">
                  <c:v>14</c:v>
                </c:pt>
                <c:pt idx="1">
                  <c:v>14</c:v>
                </c:pt>
                <c:pt idx="2">
                  <c:v>11</c:v>
                </c:pt>
                <c:pt idx="3">
                  <c:v>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7DF-4BF1-B2FB-BA5FBA951A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758815"/>
        <c:axId val="14769631"/>
      </c:lineChart>
      <c:catAx>
        <c:axId val="147588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14769631"/>
        <c:crosses val="autoZero"/>
        <c:auto val="1"/>
        <c:lblAlgn val="ctr"/>
        <c:lblOffset val="100"/>
        <c:noMultiLvlLbl val="0"/>
      </c:catAx>
      <c:valAx>
        <c:axId val="147696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147588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Century Gothic" panose="020B0502020202020204" pitchFamily="34" charset="0"/>
        </a:defRPr>
      </a:pPr>
      <a:endParaRPr lang="ru-RU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ru-RU" b="1"/>
              <a:t>Сумма кредита, млрд тенге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rgbClr val="4F81BD"/>
              </a:solidFill>
              <a:round/>
            </a:ln>
            <a:effectLst/>
          </c:spPr>
          <c:marker>
            <c:symbol val="none"/>
          </c:marker>
          <c:dLbls>
            <c:spPr>
              <a:solidFill>
                <a:srgbClr val="92D05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'15'!$B$41:$E$41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'15'!$B$42:$E$42</c:f>
              <c:numCache>
                <c:formatCode>_-* #,##0.0_-;\-* #,##0.0_-;_-* "-"??_-;_-@_-</c:formatCode>
                <c:ptCount val="4"/>
                <c:pt idx="0">
                  <c:v>1.079</c:v>
                </c:pt>
                <c:pt idx="1">
                  <c:v>0.50729999999999997</c:v>
                </c:pt>
                <c:pt idx="2">
                  <c:v>2.1027</c:v>
                </c:pt>
                <c:pt idx="3">
                  <c:v>1.6570707658900001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F3F-4475-AC62-2685DD001A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07892367"/>
        <c:axId val="2107898607"/>
      </c:lineChart>
      <c:catAx>
        <c:axId val="21078923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2107898607"/>
        <c:crosses val="autoZero"/>
        <c:auto val="1"/>
        <c:lblAlgn val="ctr"/>
        <c:lblOffset val="100"/>
        <c:noMultiLvlLbl val="0"/>
      </c:catAx>
      <c:valAx>
        <c:axId val="21078986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.0_-;\-* #,##0.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21078923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Century Gothic" panose="020B0502020202020204" pitchFamily="34" charset="0"/>
        </a:defRPr>
      </a:pPr>
      <a:endParaRPr lang="ru-RU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ru-RU" b="1"/>
              <a:t>Количество проектов, ед.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rgbClr val="4F81BD"/>
              </a:solidFill>
              <a:round/>
            </a:ln>
            <a:effectLst/>
          </c:spPr>
          <c:marker>
            <c:symbol val="none"/>
          </c:marker>
          <c:dLbls>
            <c:spPr>
              <a:solidFill>
                <a:srgbClr val="92D05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'16'!$B$52:$L$52</c:f>
              <c:numCache>
                <c:formatCode>General</c:formatCod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numCache>
            </c:numRef>
          </c:cat>
          <c:val>
            <c:numRef>
              <c:f>'16'!$B$53:$L$53</c:f>
              <c:numCache>
                <c:formatCode>General</c:formatCode>
                <c:ptCount val="11"/>
                <c:pt idx="0">
                  <c:v>2</c:v>
                </c:pt>
                <c:pt idx="1">
                  <c:v>2</c:v>
                </c:pt>
                <c:pt idx="2">
                  <c:v>8</c:v>
                </c:pt>
                <c:pt idx="3">
                  <c:v>18</c:v>
                </c:pt>
                <c:pt idx="4">
                  <c:v>18</c:v>
                </c:pt>
                <c:pt idx="5">
                  <c:v>13</c:v>
                </c:pt>
                <c:pt idx="6">
                  <c:v>27</c:v>
                </c:pt>
                <c:pt idx="7">
                  <c:v>16</c:v>
                </c:pt>
                <c:pt idx="8">
                  <c:v>63</c:v>
                </c:pt>
                <c:pt idx="9">
                  <c:v>151</c:v>
                </c:pt>
                <c:pt idx="10">
                  <c:v>219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63B-4B37-8C22-3C5BC50B36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767551"/>
        <c:axId val="14769215"/>
      </c:lineChart>
      <c:catAx>
        <c:axId val="147675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14769215"/>
        <c:crosses val="autoZero"/>
        <c:auto val="1"/>
        <c:lblAlgn val="ctr"/>
        <c:lblOffset val="100"/>
        <c:noMultiLvlLbl val="0"/>
      </c:catAx>
      <c:valAx>
        <c:axId val="147692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147675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Century Gothic" panose="020B0502020202020204" pitchFamily="34" charset="0"/>
        </a:defRPr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'6'!$A$4</c:f>
              <c:strCache>
                <c:ptCount val="1"/>
                <c:pt idx="0">
                  <c:v>Промышленность страны</c:v>
                </c:pt>
              </c:strCache>
            </c:strRef>
          </c:tx>
          <c:spPr>
            <a:solidFill>
              <a:srgbClr val="4F81B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'6'!$B$3:$M$3</c:f>
              <c:numCache>
                <c:formatCode>General</c:formatCod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numCache>
            </c:numRef>
          </c:cat>
          <c:val>
            <c:numRef>
              <c:f>'6'!$B$4:$M$4</c:f>
              <c:numCache>
                <c:formatCode>#,##0</c:formatCode>
                <c:ptCount val="12"/>
                <c:pt idx="0">
                  <c:v>12105.526379000001</c:v>
                </c:pt>
                <c:pt idx="1">
                  <c:v>15929.051568000001</c:v>
                </c:pt>
                <c:pt idx="2">
                  <c:v>16851.774700000002</c:v>
                </c:pt>
                <c:pt idx="3">
                  <c:v>17833.994143000004</c:v>
                </c:pt>
                <c:pt idx="4">
                  <c:v>18529.225136000001</c:v>
                </c:pt>
                <c:pt idx="5">
                  <c:v>14931.378262999999</c:v>
                </c:pt>
                <c:pt idx="6">
                  <c:v>19026.781140999999</c:v>
                </c:pt>
                <c:pt idx="7">
                  <c:v>22790.208553</c:v>
                </c:pt>
                <c:pt idx="8">
                  <c:v>27218.063341000001</c:v>
                </c:pt>
                <c:pt idx="9">
                  <c:v>29380.341613999997</c:v>
                </c:pt>
                <c:pt idx="10">
                  <c:v>27028.505531999999</c:v>
                </c:pt>
                <c:pt idx="11">
                  <c:v>37606.24293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76-4C98-8B7F-3E0E3DB74AC6}"/>
            </c:ext>
          </c:extLst>
        </c:ser>
        <c:ser>
          <c:idx val="1"/>
          <c:order val="1"/>
          <c:tx>
            <c:strRef>
              <c:f>'6'!$A$5</c:f>
              <c:strCache>
                <c:ptCount val="1"/>
                <c:pt idx="0">
                  <c:v>Производство мебели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'6'!$B$3:$M$3</c:f>
              <c:numCache>
                <c:formatCode>General</c:formatCod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numCache>
            </c:numRef>
          </c:cat>
          <c:val>
            <c:numRef>
              <c:f>'6'!$B$5:$M$5</c:f>
              <c:numCache>
                <c:formatCode>#,##0</c:formatCode>
                <c:ptCount val="12"/>
                <c:pt idx="0">
                  <c:v>21.470112</c:v>
                </c:pt>
                <c:pt idx="1">
                  <c:v>30.837111</c:v>
                </c:pt>
                <c:pt idx="2">
                  <c:v>37.000202000000002</c:v>
                </c:pt>
                <c:pt idx="3">
                  <c:v>35.022928</c:v>
                </c:pt>
                <c:pt idx="4">
                  <c:v>33.795853999999999</c:v>
                </c:pt>
                <c:pt idx="5">
                  <c:v>30.256411</c:v>
                </c:pt>
                <c:pt idx="6">
                  <c:v>35.958914</c:v>
                </c:pt>
                <c:pt idx="7">
                  <c:v>43.482683999999999</c:v>
                </c:pt>
                <c:pt idx="8">
                  <c:v>38.613447999999998</c:v>
                </c:pt>
                <c:pt idx="9">
                  <c:v>47.996871000000006</c:v>
                </c:pt>
                <c:pt idx="10">
                  <c:v>53.545161</c:v>
                </c:pt>
                <c:pt idx="11">
                  <c:v>64.328740999999994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F76-4C98-8B7F-3E0E3DB74A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458948704"/>
        <c:axId val="1458949536"/>
      </c:barChart>
      <c:lineChart>
        <c:grouping val="standard"/>
        <c:varyColors val="0"/>
        <c:ser>
          <c:idx val="2"/>
          <c:order val="2"/>
          <c:tx>
            <c:strRef>
              <c:f>'6'!$A$6</c:f>
              <c:strCache>
                <c:ptCount val="1"/>
                <c:pt idx="0">
                  <c:v>Доля, %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spPr>
              <a:solidFill>
                <a:srgbClr val="C000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'6'!$B$3:$M$3</c:f>
              <c:numCache>
                <c:formatCode>General</c:formatCod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numCache>
            </c:numRef>
          </c:cat>
          <c:val>
            <c:numRef>
              <c:f>'6'!$B$6:$M$6</c:f>
              <c:numCache>
                <c:formatCode>0.00%</c:formatCode>
                <c:ptCount val="12"/>
                <c:pt idx="0">
                  <c:v>1.7735793824913855E-3</c:v>
                </c:pt>
                <c:pt idx="1">
                  <c:v>1.9359037710662522E-3</c:v>
                </c:pt>
                <c:pt idx="2">
                  <c:v>2.1956264345262102E-3</c:v>
                </c:pt>
                <c:pt idx="3">
                  <c:v>1.9638297354575953E-3</c:v>
                </c:pt>
                <c:pt idx="4">
                  <c:v>1.823921602330732E-3</c:v>
                </c:pt>
                <c:pt idx="5">
                  <c:v>2.0263642422732992E-3</c:v>
                </c:pt>
                <c:pt idx="6">
                  <c:v>1.8899105284032342E-3</c:v>
                </c:pt>
                <c:pt idx="7">
                  <c:v>1.907954633187248E-3</c:v>
                </c:pt>
                <c:pt idx="8">
                  <c:v>1.4186699294594751E-3</c:v>
                </c:pt>
                <c:pt idx="9">
                  <c:v>1.6336389695730789E-3</c:v>
                </c:pt>
                <c:pt idx="10">
                  <c:v>1.9810625835973801E-3</c:v>
                </c:pt>
                <c:pt idx="11">
                  <c:v>1.7105867533680796E-3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F76-4C98-8B7F-3E0E3DB74A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58950784"/>
        <c:axId val="1458945376"/>
      </c:lineChart>
      <c:catAx>
        <c:axId val="1458948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1458949536"/>
        <c:crosses val="autoZero"/>
        <c:auto val="1"/>
        <c:lblAlgn val="ctr"/>
        <c:lblOffset val="100"/>
        <c:noMultiLvlLbl val="0"/>
      </c:catAx>
      <c:valAx>
        <c:axId val="1458949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1458948704"/>
        <c:crosses val="autoZero"/>
        <c:crossBetween val="between"/>
      </c:valAx>
      <c:valAx>
        <c:axId val="1458945376"/>
        <c:scaling>
          <c:orientation val="minMax"/>
          <c:max val="9.0000000000000028E-3"/>
        </c:scaling>
        <c:delete val="0"/>
        <c:axPos val="r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1458950784"/>
        <c:crosses val="max"/>
        <c:crossBetween val="between"/>
      </c:valAx>
      <c:catAx>
        <c:axId val="145895078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5894537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>
          <a:latin typeface="Century Gothic" panose="020B0502020202020204" pitchFamily="34" charset="0"/>
        </a:defRPr>
      </a:pPr>
      <a:endParaRPr lang="ru-RU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ru-RU" b="1"/>
              <a:t>Сумма кредита, млрд тенге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rgbClr val="4F81BD"/>
              </a:solidFill>
              <a:round/>
            </a:ln>
            <a:effectLst/>
          </c:spPr>
          <c:marker>
            <c:symbol val="none"/>
          </c:marker>
          <c:dLbls>
            <c:spPr>
              <a:solidFill>
                <a:srgbClr val="92D05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'16'!$B$48:$L$48</c:f>
              <c:numCache>
                <c:formatCode>General</c:formatCod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numCache>
            </c:numRef>
          </c:cat>
          <c:val>
            <c:numRef>
              <c:f>'16'!$B$49:$L$49</c:f>
              <c:numCache>
                <c:formatCode>_(* #,##0.00_);_(* \(#,##0.00\);_(* "-"??_);_(@_)</c:formatCode>
                <c:ptCount val="11"/>
                <c:pt idx="0">
                  <c:v>1.2601899999999999E-2</c:v>
                </c:pt>
                <c:pt idx="1">
                  <c:v>1.4800000000000001E-2</c:v>
                </c:pt>
                <c:pt idx="2">
                  <c:v>0.1162627</c:v>
                </c:pt>
                <c:pt idx="3">
                  <c:v>0.24797232699999999</c:v>
                </c:pt>
                <c:pt idx="4">
                  <c:v>0.24451639999999999</c:v>
                </c:pt>
                <c:pt idx="5">
                  <c:v>0.30641000000000002</c:v>
                </c:pt>
                <c:pt idx="6">
                  <c:v>1.035806</c:v>
                </c:pt>
                <c:pt idx="7">
                  <c:v>0.50739999999999996</c:v>
                </c:pt>
                <c:pt idx="8">
                  <c:v>1.8012289189999999</c:v>
                </c:pt>
                <c:pt idx="9">
                  <c:v>1.8253843540000001</c:v>
                </c:pt>
                <c:pt idx="10">
                  <c:v>5.1608119060000002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ED5-4AA0-B81A-B689E67192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07891535"/>
        <c:axId val="2107882799"/>
      </c:lineChart>
      <c:catAx>
        <c:axId val="21078915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2107882799"/>
        <c:crosses val="autoZero"/>
        <c:auto val="1"/>
        <c:lblAlgn val="ctr"/>
        <c:lblOffset val="100"/>
        <c:noMultiLvlLbl val="0"/>
      </c:catAx>
      <c:valAx>
        <c:axId val="21078827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21078915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Century Gothic" panose="020B0502020202020204" pitchFamily="34" charset="0"/>
        </a:defRPr>
      </a:pPr>
      <a:endParaRPr lang="ru-RU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300787160603775E-2"/>
          <c:y val="3.061705027256208E-2"/>
          <c:w val="0.94795998249861468"/>
          <c:h val="0.792675146375933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'19'!$B$27</c:f>
              <c:strCache>
                <c:ptCount val="1"/>
                <c:pt idx="0">
                  <c:v>Экспорт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5"/>
              <c:layout>
                <c:manualLayout>
                  <c:x val="-6.8027216957454928E-3"/>
                  <c:y val="3.040076721179080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19DD-4B1F-A495-BBBFA7895C1D}"/>
                </c:ext>
              </c:extLst>
            </c:dLbl>
            <c:dLbl>
              <c:idx val="16"/>
              <c:layout>
                <c:manualLayout>
                  <c:x val="-3.4013608478726631E-3"/>
                  <c:y val="2.719563900666259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9DD-4B1F-A495-BBBFA7895C1D}"/>
                </c:ext>
              </c:extLst>
            </c:dLbl>
            <c:dLbl>
              <c:idx val="17"/>
              <c:layout>
                <c:manualLayout>
                  <c:x val="-1.6628683160299503E-16"/>
                  <c:y val="1.758025439127798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9DD-4B1F-A495-BBBFA7895C1D}"/>
                </c:ext>
              </c:extLst>
            </c:dLbl>
            <c:spPr>
              <a:solidFill>
                <a:srgbClr val="0070C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'19'!$C$26:$T$26</c:f>
              <c:numCache>
                <c:formatCode>General</c:formatCode>
                <c:ptCount val="18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</c:numCache>
            </c:numRef>
          </c:cat>
          <c:val>
            <c:numRef>
              <c:f>'19'!$C$27:$T$27</c:f>
              <c:numCache>
                <c:formatCode>General</c:formatCode>
                <c:ptCount val="18"/>
                <c:pt idx="0">
                  <c:v>76.099999999999994</c:v>
                </c:pt>
                <c:pt idx="1">
                  <c:v>89.8</c:v>
                </c:pt>
                <c:pt idx="2">
                  <c:v>97.6</c:v>
                </c:pt>
                <c:pt idx="3">
                  <c:v>108.4</c:v>
                </c:pt>
                <c:pt idx="4">
                  <c:v>127</c:v>
                </c:pt>
                <c:pt idx="5">
                  <c:v>136.6</c:v>
                </c:pt>
                <c:pt idx="6">
                  <c:v>113</c:v>
                </c:pt>
                <c:pt idx="7">
                  <c:v>129.5</c:v>
                </c:pt>
                <c:pt idx="8">
                  <c:v>146.1</c:v>
                </c:pt>
                <c:pt idx="9">
                  <c:v>156.6</c:v>
                </c:pt>
                <c:pt idx="10">
                  <c:v>166.2</c:v>
                </c:pt>
                <c:pt idx="11">
                  <c:v>173.7</c:v>
                </c:pt>
                <c:pt idx="12">
                  <c:v>167</c:v>
                </c:pt>
                <c:pt idx="13">
                  <c:v>165.3</c:v>
                </c:pt>
                <c:pt idx="14">
                  <c:v>174.8</c:v>
                </c:pt>
                <c:pt idx="15">
                  <c:v>189</c:v>
                </c:pt>
                <c:pt idx="16">
                  <c:v>190.4</c:v>
                </c:pt>
                <c:pt idx="17">
                  <c:v>190.8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31-4C3E-A30F-051C962C1BAF}"/>
            </c:ext>
          </c:extLst>
        </c:ser>
        <c:ser>
          <c:idx val="1"/>
          <c:order val="1"/>
          <c:tx>
            <c:strRef>
              <c:f>'19'!$B$28</c:f>
              <c:strCache>
                <c:ptCount val="1"/>
                <c:pt idx="0">
                  <c:v>Импорт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5"/>
              <c:layout>
                <c:manualLayout>
                  <c:x val="3.4013608478724966E-3"/>
                  <c:y val="4.48717948717948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19DD-4B1F-A495-BBBFA7895C1D}"/>
                </c:ext>
              </c:extLst>
            </c:dLbl>
            <c:dLbl>
              <c:idx val="16"/>
              <c:layout>
                <c:manualLayout>
                  <c:x val="1.1337869492908878E-3"/>
                  <c:y val="5.1282051282051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19DD-4B1F-A495-BBBFA7895C1D}"/>
                </c:ext>
              </c:extLst>
            </c:dLbl>
            <c:dLbl>
              <c:idx val="17"/>
              <c:layout>
                <c:manualLayout>
                  <c:x val="1.1337869492908877E-2"/>
                  <c:y val="3.52564102564102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9DD-4B1F-A495-BBBFA7895C1D}"/>
                </c:ext>
              </c:extLst>
            </c:dLbl>
            <c:spPr>
              <a:solidFill>
                <a:schemeClr val="accent2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'19'!$C$26:$T$26</c:f>
              <c:numCache>
                <c:formatCode>General</c:formatCode>
                <c:ptCount val="18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</c:numCache>
            </c:numRef>
          </c:cat>
          <c:val>
            <c:numRef>
              <c:f>'19'!$C$28:$T$28</c:f>
              <c:numCache>
                <c:formatCode>General</c:formatCode>
                <c:ptCount val="18"/>
                <c:pt idx="0">
                  <c:v>82.7</c:v>
                </c:pt>
                <c:pt idx="1">
                  <c:v>97.3</c:v>
                </c:pt>
                <c:pt idx="2">
                  <c:v>107.2</c:v>
                </c:pt>
                <c:pt idx="3">
                  <c:v>117.8</c:v>
                </c:pt>
                <c:pt idx="4">
                  <c:v>135.6</c:v>
                </c:pt>
                <c:pt idx="5">
                  <c:v>141.9</c:v>
                </c:pt>
                <c:pt idx="6">
                  <c:v>114.1</c:v>
                </c:pt>
                <c:pt idx="7">
                  <c:v>131.19999999999999</c:v>
                </c:pt>
                <c:pt idx="8">
                  <c:v>144.1</c:v>
                </c:pt>
                <c:pt idx="9">
                  <c:v>145.80000000000001</c:v>
                </c:pt>
                <c:pt idx="10">
                  <c:v>152.4</c:v>
                </c:pt>
                <c:pt idx="11">
                  <c:v>163.6</c:v>
                </c:pt>
                <c:pt idx="12">
                  <c:v>159.80000000000001</c:v>
                </c:pt>
                <c:pt idx="13">
                  <c:v>162.1</c:v>
                </c:pt>
                <c:pt idx="14">
                  <c:v>174.2</c:v>
                </c:pt>
                <c:pt idx="15">
                  <c:v>187</c:v>
                </c:pt>
                <c:pt idx="16">
                  <c:v>183.5</c:v>
                </c:pt>
                <c:pt idx="17">
                  <c:v>175.3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731-4C3E-A30F-051C962C1B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35010832"/>
        <c:axId val="2135010000"/>
      </c:barChart>
      <c:catAx>
        <c:axId val="2135010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2135010000"/>
        <c:crosses val="autoZero"/>
        <c:auto val="1"/>
        <c:lblAlgn val="ctr"/>
        <c:lblOffset val="100"/>
        <c:noMultiLvlLbl val="0"/>
      </c:catAx>
      <c:valAx>
        <c:axId val="2135010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2135010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latin typeface="Century Gothic" panose="020B0502020202020204" pitchFamily="34" charset="0"/>
        </a:defRPr>
      </a:pPr>
      <a:endParaRPr lang="ru-RU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'21'!$B$4</c:f>
              <c:strCache>
                <c:ptCount val="1"/>
                <c:pt idx="0">
                  <c:v>Объем экспорта, млрд долл.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'21'!$A$5:$A$14</c:f>
              <c:strCache>
                <c:ptCount val="10"/>
                <c:pt idx="0">
                  <c:v>Китай</c:v>
                </c:pt>
                <c:pt idx="1">
                  <c:v>Польша</c:v>
                </c:pt>
                <c:pt idx="2">
                  <c:v>Германия</c:v>
                </c:pt>
                <c:pt idx="3">
                  <c:v>Вьетнам</c:v>
                </c:pt>
                <c:pt idx="4">
                  <c:v>Италия</c:v>
                </c:pt>
                <c:pt idx="5">
                  <c:v>Мексика</c:v>
                </c:pt>
                <c:pt idx="6">
                  <c:v>США</c:v>
                </c:pt>
                <c:pt idx="7">
                  <c:v>Чехия</c:v>
                </c:pt>
                <c:pt idx="8">
                  <c:v>Канада</c:v>
                </c:pt>
                <c:pt idx="9">
                  <c:v>Турция</c:v>
                </c:pt>
              </c:strCache>
            </c:strRef>
          </c:cat>
          <c:val>
            <c:numRef>
              <c:f>'21'!$B$5:$B$14</c:f>
              <c:numCache>
                <c:formatCode>_-* #,##0.0_-;\-* #,##0.0_-;_-* "-"??_-;_-@_-</c:formatCode>
                <c:ptCount val="10"/>
                <c:pt idx="0">
                  <c:v>69.075199999999995</c:v>
                </c:pt>
                <c:pt idx="1">
                  <c:v>12.848000000000001</c:v>
                </c:pt>
                <c:pt idx="2">
                  <c:v>12.326799999999999</c:v>
                </c:pt>
                <c:pt idx="3">
                  <c:v>11.300700000000001</c:v>
                </c:pt>
                <c:pt idx="4">
                  <c:v>10.4353</c:v>
                </c:pt>
                <c:pt idx="5">
                  <c:v>6.8921000000000001</c:v>
                </c:pt>
                <c:pt idx="6">
                  <c:v>5.8843999999999994</c:v>
                </c:pt>
                <c:pt idx="7">
                  <c:v>4.0530999999999997</c:v>
                </c:pt>
                <c:pt idx="8">
                  <c:v>3.8593000000000002</c:v>
                </c:pt>
                <c:pt idx="9">
                  <c:v>3.3130999999999999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C1-421A-AF2F-C3D52ABF08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35784431"/>
        <c:axId val="335761967"/>
      </c:barChart>
      <c:lineChart>
        <c:grouping val="standard"/>
        <c:varyColors val="0"/>
        <c:ser>
          <c:idx val="1"/>
          <c:order val="1"/>
          <c:tx>
            <c:strRef>
              <c:f>'21'!$C$4</c:f>
              <c:strCache>
                <c:ptCount val="1"/>
                <c:pt idx="0">
                  <c:v>Доля в мире, %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spPr>
              <a:solidFill>
                <a:srgbClr val="FF00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'21'!$A$5:$A$14</c:f>
              <c:strCache>
                <c:ptCount val="10"/>
                <c:pt idx="0">
                  <c:v>Китай</c:v>
                </c:pt>
                <c:pt idx="1">
                  <c:v>Польша</c:v>
                </c:pt>
                <c:pt idx="2">
                  <c:v>Германия</c:v>
                </c:pt>
                <c:pt idx="3">
                  <c:v>Вьетнам</c:v>
                </c:pt>
                <c:pt idx="4">
                  <c:v>Италия</c:v>
                </c:pt>
                <c:pt idx="5">
                  <c:v>Мексика</c:v>
                </c:pt>
                <c:pt idx="6">
                  <c:v>США</c:v>
                </c:pt>
                <c:pt idx="7">
                  <c:v>Чехия</c:v>
                </c:pt>
                <c:pt idx="8">
                  <c:v>Канада</c:v>
                </c:pt>
                <c:pt idx="9">
                  <c:v>Турция</c:v>
                </c:pt>
              </c:strCache>
            </c:strRef>
          </c:cat>
          <c:val>
            <c:numRef>
              <c:f>'21'!$C$5:$C$14</c:f>
              <c:numCache>
                <c:formatCode>0.0%</c:formatCode>
                <c:ptCount val="10"/>
                <c:pt idx="0">
                  <c:v>0.36202935010482173</c:v>
                </c:pt>
                <c:pt idx="1">
                  <c:v>6.7337526205450735E-2</c:v>
                </c:pt>
                <c:pt idx="2">
                  <c:v>6.4605870020964351E-2</c:v>
                </c:pt>
                <c:pt idx="3">
                  <c:v>5.9227987421383646E-2</c:v>
                </c:pt>
                <c:pt idx="4">
                  <c:v>5.4692348008385738E-2</c:v>
                </c:pt>
                <c:pt idx="5">
                  <c:v>3.6122117400419283E-2</c:v>
                </c:pt>
                <c:pt idx="6">
                  <c:v>3.0840670859538778E-2</c:v>
                </c:pt>
                <c:pt idx="7">
                  <c:v>2.1242662473794548E-2</c:v>
                </c:pt>
                <c:pt idx="8">
                  <c:v>2.0226939203354298E-2</c:v>
                </c:pt>
                <c:pt idx="9">
                  <c:v>1.736425576519916E-2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FC1-421A-AF2F-C3D52ABF08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5761135"/>
        <c:axId val="335786095"/>
      </c:lineChart>
      <c:catAx>
        <c:axId val="3357844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335761967"/>
        <c:crosses val="autoZero"/>
        <c:auto val="1"/>
        <c:lblAlgn val="ctr"/>
        <c:lblOffset val="100"/>
        <c:noMultiLvlLbl val="0"/>
      </c:catAx>
      <c:valAx>
        <c:axId val="3357619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.0_-;\-* #,##0.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335784431"/>
        <c:crosses val="autoZero"/>
        <c:crossBetween val="between"/>
      </c:valAx>
      <c:valAx>
        <c:axId val="335786095"/>
        <c:scaling>
          <c:orientation val="minMax"/>
        </c:scaling>
        <c:delete val="0"/>
        <c:axPos val="r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335761135"/>
        <c:crosses val="max"/>
        <c:crossBetween val="between"/>
      </c:valAx>
      <c:catAx>
        <c:axId val="335761135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35786095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  <a:latin typeface="Century Gothic" panose="020B0502020202020204" pitchFamily="34" charset="0"/>
        </a:defRPr>
      </a:pPr>
      <a:endParaRPr lang="ru-RU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'22'!$B$4</c:f>
              <c:strCache>
                <c:ptCount val="1"/>
                <c:pt idx="0">
                  <c:v>Объем импорта, млрд долл.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'22'!$A$5:$A$14</c:f>
              <c:strCache>
                <c:ptCount val="10"/>
                <c:pt idx="0">
                  <c:v>США</c:v>
                </c:pt>
                <c:pt idx="1">
                  <c:v>Германия</c:v>
                </c:pt>
                <c:pt idx="2">
                  <c:v>Франция</c:v>
                </c:pt>
                <c:pt idx="3">
                  <c:v>Великобритания </c:v>
                </c:pt>
                <c:pt idx="4">
                  <c:v>Япония</c:v>
                </c:pt>
                <c:pt idx="5">
                  <c:v>Канада</c:v>
                </c:pt>
                <c:pt idx="6">
                  <c:v>Нидерланды</c:v>
                </c:pt>
                <c:pt idx="7">
                  <c:v>Австралия</c:v>
                </c:pt>
                <c:pt idx="8">
                  <c:v>Швейцария</c:v>
                </c:pt>
                <c:pt idx="9">
                  <c:v>Испания</c:v>
                </c:pt>
              </c:strCache>
            </c:strRef>
          </c:cat>
          <c:val>
            <c:numRef>
              <c:f>'22'!$B$5:$B$14</c:f>
              <c:numCache>
                <c:formatCode>0.0</c:formatCode>
                <c:ptCount val="10"/>
                <c:pt idx="0">
                  <c:v>53.997999999999998</c:v>
                </c:pt>
                <c:pt idx="1">
                  <c:v>15.853</c:v>
                </c:pt>
                <c:pt idx="2">
                  <c:v>8.4450000000000003</c:v>
                </c:pt>
                <c:pt idx="3">
                  <c:v>8.2460000000000004</c:v>
                </c:pt>
                <c:pt idx="4">
                  <c:v>6.9409999999999998</c:v>
                </c:pt>
                <c:pt idx="5">
                  <c:v>6.2539999999999996</c:v>
                </c:pt>
                <c:pt idx="6">
                  <c:v>5.9930000000000003</c:v>
                </c:pt>
                <c:pt idx="7">
                  <c:v>3.895</c:v>
                </c:pt>
                <c:pt idx="8">
                  <c:v>3.42</c:v>
                </c:pt>
                <c:pt idx="9">
                  <c:v>3.234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37-4797-8347-089BE5F74C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856718527"/>
        <c:axId val="1856721855"/>
      </c:barChart>
      <c:lineChart>
        <c:grouping val="standard"/>
        <c:varyColors val="0"/>
        <c:ser>
          <c:idx val="1"/>
          <c:order val="1"/>
          <c:tx>
            <c:strRef>
              <c:f>'22'!$C$4</c:f>
              <c:strCache>
                <c:ptCount val="1"/>
                <c:pt idx="0">
                  <c:v>Доля в мире, %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spPr>
              <a:solidFill>
                <a:srgbClr val="FF00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'22'!$A$5:$A$14</c:f>
              <c:strCache>
                <c:ptCount val="10"/>
                <c:pt idx="0">
                  <c:v>США</c:v>
                </c:pt>
                <c:pt idx="1">
                  <c:v>Германия</c:v>
                </c:pt>
                <c:pt idx="2">
                  <c:v>Франция</c:v>
                </c:pt>
                <c:pt idx="3">
                  <c:v>Великобритания </c:v>
                </c:pt>
                <c:pt idx="4">
                  <c:v>Япония</c:v>
                </c:pt>
                <c:pt idx="5">
                  <c:v>Канада</c:v>
                </c:pt>
                <c:pt idx="6">
                  <c:v>Нидерланды</c:v>
                </c:pt>
                <c:pt idx="7">
                  <c:v>Австралия</c:v>
                </c:pt>
                <c:pt idx="8">
                  <c:v>Швейцария</c:v>
                </c:pt>
                <c:pt idx="9">
                  <c:v>Испания</c:v>
                </c:pt>
              </c:strCache>
            </c:strRef>
          </c:cat>
          <c:val>
            <c:numRef>
              <c:f>'22'!$C$5:$C$14</c:f>
              <c:numCache>
                <c:formatCode>0.0%</c:formatCode>
                <c:ptCount val="10"/>
                <c:pt idx="0">
                  <c:v>0.30803194523673699</c:v>
                </c:pt>
                <c:pt idx="1">
                  <c:v>9.0433542498573868E-2</c:v>
                </c:pt>
                <c:pt idx="2">
                  <c:v>4.8174557900741585E-2</c:v>
                </c:pt>
                <c:pt idx="3">
                  <c:v>4.7039361095265256E-2</c:v>
                </c:pt>
                <c:pt idx="4">
                  <c:v>3.9594980034227033E-2</c:v>
                </c:pt>
                <c:pt idx="5">
                  <c:v>3.5675984027381626E-2</c:v>
                </c:pt>
                <c:pt idx="6">
                  <c:v>3.4187107815173985E-2</c:v>
                </c:pt>
                <c:pt idx="7">
                  <c:v>2.2219053051911009E-2</c:v>
                </c:pt>
                <c:pt idx="8">
                  <c:v>1.9509412435824301E-2</c:v>
                </c:pt>
                <c:pt idx="9">
                  <c:v>1.8448374215630347E-2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537-4797-8347-089BE5F74C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5772783"/>
        <c:axId val="1856728511"/>
      </c:lineChart>
      <c:catAx>
        <c:axId val="18567185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1856721855"/>
        <c:crosses val="autoZero"/>
        <c:auto val="1"/>
        <c:lblAlgn val="ctr"/>
        <c:lblOffset val="100"/>
        <c:noMultiLvlLbl val="0"/>
      </c:catAx>
      <c:valAx>
        <c:axId val="18567218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1856718527"/>
        <c:crosses val="autoZero"/>
        <c:crossBetween val="between"/>
      </c:valAx>
      <c:valAx>
        <c:axId val="1856728511"/>
        <c:scaling>
          <c:orientation val="minMax"/>
        </c:scaling>
        <c:delete val="0"/>
        <c:axPos val="r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335772783"/>
        <c:crosses val="max"/>
        <c:crossBetween val="between"/>
      </c:valAx>
      <c:catAx>
        <c:axId val="335772783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856728511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  <a:latin typeface="Century Gothic" panose="020B0502020202020204" pitchFamily="34" charset="0"/>
        </a:defRPr>
      </a:pPr>
      <a:endParaRPr lang="ru-RU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spc="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Международка!$B$9</c:f>
              <c:strCache>
                <c:ptCount val="1"/>
                <c:pt idx="0">
                  <c:v>Сумма экспорта, в тыс. долл. США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Международка!$A$10:$A$14</c:f>
              <c:strCache>
                <c:ptCount val="5"/>
                <c:pt idx="0">
                  <c:v>Узбекистан</c:v>
                </c:pt>
                <c:pt idx="1">
                  <c:v>Киргизия</c:v>
                </c:pt>
                <c:pt idx="2">
                  <c:v>Азербайджан</c:v>
                </c:pt>
                <c:pt idx="3">
                  <c:v>Армения</c:v>
                </c:pt>
                <c:pt idx="4">
                  <c:v>Казахстан</c:v>
                </c:pt>
              </c:strCache>
            </c:strRef>
          </c:cat>
          <c:val>
            <c:numRef>
              <c:f>Международка!$B$10:$B$14</c:f>
              <c:numCache>
                <c:formatCode>_-* #,##0_-;\-* #,##0_-;_-* "-"??_-;_-@_-</c:formatCode>
                <c:ptCount val="5"/>
                <c:pt idx="0">
                  <c:v>10137.075899999996</c:v>
                </c:pt>
                <c:pt idx="1">
                  <c:v>3653.8789999999999</c:v>
                </c:pt>
                <c:pt idx="2">
                  <c:v>5458.6</c:v>
                </c:pt>
                <c:pt idx="3">
                  <c:v>9044.5</c:v>
                </c:pt>
                <c:pt idx="4">
                  <c:v>3564.5468899999996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10-4945-A2B1-E344CFD862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6639407"/>
        <c:axId val="326641903"/>
      </c:barChart>
      <c:catAx>
        <c:axId val="3266394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326641903"/>
        <c:crosses val="autoZero"/>
        <c:auto val="1"/>
        <c:lblAlgn val="ctr"/>
        <c:lblOffset val="100"/>
        <c:noMultiLvlLbl val="0"/>
      </c:catAx>
      <c:valAx>
        <c:axId val="3266419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32663940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>
          <a:solidFill>
            <a:schemeClr val="tx1"/>
          </a:solidFill>
          <a:latin typeface="Century Gothic" panose="020B0502020202020204" pitchFamily="34" charset="0"/>
        </a:defRPr>
      </a:pPr>
      <a:endParaRPr lang="ru-RU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spc="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Международка!$B$16</c:f>
              <c:strCache>
                <c:ptCount val="1"/>
                <c:pt idx="0">
                  <c:v>Сумма импорта, в тыс. долл. США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Международка!$A$17:$A$21</c:f>
              <c:strCache>
                <c:ptCount val="5"/>
                <c:pt idx="0">
                  <c:v>Узбекистан</c:v>
                </c:pt>
                <c:pt idx="1">
                  <c:v>Киргизия</c:v>
                </c:pt>
                <c:pt idx="2">
                  <c:v>Азербайджан</c:v>
                </c:pt>
                <c:pt idx="3">
                  <c:v>Армения</c:v>
                </c:pt>
                <c:pt idx="4">
                  <c:v>Казахстан</c:v>
                </c:pt>
              </c:strCache>
            </c:strRef>
          </c:cat>
          <c:val>
            <c:numRef>
              <c:f>Международка!$B$17:$B$21</c:f>
              <c:numCache>
                <c:formatCode>_-* #,##0_-;\-* #,##0_-;_-* "-"??_-;_-@_-</c:formatCode>
                <c:ptCount val="5"/>
                <c:pt idx="0">
                  <c:v>298351.64781999972</c:v>
                </c:pt>
                <c:pt idx="1">
                  <c:v>20553.904999999999</c:v>
                </c:pt>
                <c:pt idx="2">
                  <c:v>197579.9</c:v>
                </c:pt>
                <c:pt idx="3">
                  <c:v>79612</c:v>
                </c:pt>
                <c:pt idx="4">
                  <c:v>209472.83944000001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08-4626-83EC-AA4F66541E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37653503"/>
        <c:axId val="337647679"/>
      </c:barChart>
      <c:catAx>
        <c:axId val="3376535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337647679"/>
        <c:crosses val="autoZero"/>
        <c:auto val="1"/>
        <c:lblAlgn val="ctr"/>
        <c:lblOffset val="100"/>
        <c:noMultiLvlLbl val="0"/>
      </c:catAx>
      <c:valAx>
        <c:axId val="3376476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3376535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Century Gothic" panose="020B0502020202020204" pitchFamily="34" charset="0"/>
        </a:defRPr>
      </a:pPr>
      <a:endParaRPr lang="ru-RU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spc="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Международка!$B$23</c:f>
              <c:strCache>
                <c:ptCount val="1"/>
                <c:pt idx="0">
                  <c:v>Количество предприятий, ед.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Международка!$A$24:$A$27</c:f>
              <c:strCache>
                <c:ptCount val="4"/>
                <c:pt idx="0">
                  <c:v>Узбекистан</c:v>
                </c:pt>
                <c:pt idx="1">
                  <c:v>Киргизия</c:v>
                </c:pt>
                <c:pt idx="2">
                  <c:v>Азербайджан</c:v>
                </c:pt>
                <c:pt idx="3">
                  <c:v>Казахстан</c:v>
                </c:pt>
              </c:strCache>
            </c:strRef>
          </c:cat>
          <c:val>
            <c:numRef>
              <c:f>Международка!$B$24:$B$27</c:f>
              <c:numCache>
                <c:formatCode>_-* #,##0_-;\-* #,##0_-;_-* "-"??_-;_-@_-</c:formatCode>
                <c:ptCount val="4"/>
                <c:pt idx="0">
                  <c:v>6094</c:v>
                </c:pt>
                <c:pt idx="1">
                  <c:v>2000</c:v>
                </c:pt>
                <c:pt idx="2">
                  <c:v>147</c:v>
                </c:pt>
                <c:pt idx="3">
                  <c:v>8085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5F-4346-ABA6-195E5F0611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55792607"/>
        <c:axId val="755793023"/>
      </c:barChart>
      <c:catAx>
        <c:axId val="7557926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755793023"/>
        <c:crosses val="autoZero"/>
        <c:auto val="1"/>
        <c:lblAlgn val="ctr"/>
        <c:lblOffset val="100"/>
        <c:noMultiLvlLbl val="0"/>
      </c:catAx>
      <c:valAx>
        <c:axId val="7557930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75579260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Century Gothic" panose="020B0502020202020204" pitchFamily="34" charset="0"/>
        </a:defRPr>
      </a:pPr>
      <a:endParaRPr lang="ru-RU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spc="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Международка!$B$30</c:f>
              <c:strCache>
                <c:ptCount val="1"/>
                <c:pt idx="0">
                  <c:v>Производство, в тыс. долл. США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Международка!$A$31:$A$35</c:f>
              <c:strCache>
                <c:ptCount val="5"/>
                <c:pt idx="0">
                  <c:v>Узбекистан</c:v>
                </c:pt>
                <c:pt idx="1">
                  <c:v>Киргизия</c:v>
                </c:pt>
                <c:pt idx="2">
                  <c:v>Азербайджан</c:v>
                </c:pt>
                <c:pt idx="3">
                  <c:v>Армения</c:v>
                </c:pt>
                <c:pt idx="4">
                  <c:v>Казахстан</c:v>
                </c:pt>
              </c:strCache>
            </c:strRef>
          </c:cat>
          <c:val>
            <c:numRef>
              <c:f>Международка!$B$31:$B$35</c:f>
              <c:numCache>
                <c:formatCode>_-* #,##0_-;\-* #,##0_-;_-* "-"??_-;_-@_-</c:formatCode>
                <c:ptCount val="5"/>
                <c:pt idx="0">
                  <c:v>275381.09999999998</c:v>
                </c:pt>
                <c:pt idx="1">
                  <c:v>1426.837</c:v>
                </c:pt>
                <c:pt idx="2">
                  <c:v>103706.712</c:v>
                </c:pt>
                <c:pt idx="3">
                  <c:v>316.8</c:v>
                </c:pt>
                <c:pt idx="4">
                  <c:v>138306.79300000001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70-468F-AC41-BEDA55E287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55791359"/>
        <c:axId val="755789695"/>
      </c:barChart>
      <c:catAx>
        <c:axId val="7557913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755789695"/>
        <c:crosses val="autoZero"/>
        <c:auto val="1"/>
        <c:lblAlgn val="ctr"/>
        <c:lblOffset val="100"/>
        <c:noMultiLvlLbl val="0"/>
      </c:catAx>
      <c:valAx>
        <c:axId val="7557896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75579135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Century Gothic" panose="020B0502020202020204" pitchFamily="34" charset="0"/>
        </a:defRPr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'6'!$A$31</c:f>
              <c:strCache>
                <c:ptCount val="1"/>
                <c:pt idx="0">
                  <c:v>Валовой внутренний продукт</c:v>
                </c:pt>
              </c:strCache>
            </c:strRef>
          </c:tx>
          <c:spPr>
            <a:solidFill>
              <a:srgbClr val="4F81B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'6'!$B$30:$M$30</c:f>
              <c:numCache>
                <c:formatCode>General</c:formatCod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numCache>
            </c:numRef>
          </c:cat>
          <c:val>
            <c:numRef>
              <c:f>'6'!$B$31:$M$31</c:f>
              <c:numCache>
                <c:formatCode>_-* #,##0_-;\-* #,##0_-;_-* "-"??_-;_-@_-</c:formatCode>
                <c:ptCount val="12"/>
                <c:pt idx="0">
                  <c:v>21815.517</c:v>
                </c:pt>
                <c:pt idx="1">
                  <c:v>28243.0527</c:v>
                </c:pt>
                <c:pt idx="2">
                  <c:v>31015.186600000001</c:v>
                </c:pt>
                <c:pt idx="3">
                  <c:v>35999.025099999999</c:v>
                </c:pt>
                <c:pt idx="4">
                  <c:v>39675.832900000001</c:v>
                </c:pt>
                <c:pt idx="5">
                  <c:v>40884.133600000001</c:v>
                </c:pt>
                <c:pt idx="6">
                  <c:v>46971.15</c:v>
                </c:pt>
                <c:pt idx="7">
                  <c:v>54378.857799999998</c:v>
                </c:pt>
                <c:pt idx="8">
                  <c:v>61819.536399999997</c:v>
                </c:pt>
                <c:pt idx="9">
                  <c:v>69532.626499999998</c:v>
                </c:pt>
                <c:pt idx="10">
                  <c:v>70649.033200000005</c:v>
                </c:pt>
                <c:pt idx="11">
                  <c:v>83951.587899999999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5D-4332-93D1-A7524688D1AB}"/>
            </c:ext>
          </c:extLst>
        </c:ser>
        <c:ser>
          <c:idx val="1"/>
          <c:order val="1"/>
          <c:tx>
            <c:strRef>
              <c:f>'6'!$A$32</c:f>
              <c:strCache>
                <c:ptCount val="1"/>
                <c:pt idx="0">
                  <c:v>Производство мебели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'6'!$B$30:$M$30</c:f>
              <c:numCache>
                <c:formatCode>General</c:formatCod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numCache>
            </c:numRef>
          </c:cat>
          <c:val>
            <c:numRef>
              <c:f>'6'!$B$32:$M$32</c:f>
              <c:numCache>
                <c:formatCode>#,##0</c:formatCode>
                <c:ptCount val="12"/>
                <c:pt idx="0">
                  <c:v>21.470112</c:v>
                </c:pt>
                <c:pt idx="1">
                  <c:v>30.837111</c:v>
                </c:pt>
                <c:pt idx="2">
                  <c:v>37.000202000000002</c:v>
                </c:pt>
                <c:pt idx="3">
                  <c:v>35.022928</c:v>
                </c:pt>
                <c:pt idx="4">
                  <c:v>33.795853999999999</c:v>
                </c:pt>
                <c:pt idx="5">
                  <c:v>30.256411</c:v>
                </c:pt>
                <c:pt idx="6">
                  <c:v>35.958914</c:v>
                </c:pt>
                <c:pt idx="7">
                  <c:v>43.482683999999999</c:v>
                </c:pt>
                <c:pt idx="8">
                  <c:v>38.613447999999998</c:v>
                </c:pt>
                <c:pt idx="9">
                  <c:v>47.996871000000006</c:v>
                </c:pt>
                <c:pt idx="10">
                  <c:v>53.545161</c:v>
                </c:pt>
                <c:pt idx="11">
                  <c:v>64.328740999999994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95D-4332-93D1-A7524688D1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381774096"/>
        <c:axId val="1381775344"/>
      </c:barChart>
      <c:lineChart>
        <c:grouping val="standard"/>
        <c:varyColors val="0"/>
        <c:ser>
          <c:idx val="2"/>
          <c:order val="2"/>
          <c:tx>
            <c:strRef>
              <c:f>'6'!$A$33</c:f>
              <c:strCache>
                <c:ptCount val="1"/>
                <c:pt idx="0">
                  <c:v>Доля, %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spPr>
              <a:solidFill>
                <a:srgbClr val="C000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'6'!$B$30:$M$30</c:f>
              <c:numCache>
                <c:formatCode>General</c:formatCod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numCache>
            </c:numRef>
          </c:cat>
          <c:val>
            <c:numRef>
              <c:f>'6'!$B$33:$M$33</c:f>
              <c:numCache>
                <c:formatCode>0.00%</c:formatCode>
                <c:ptCount val="12"/>
                <c:pt idx="0">
                  <c:v>9.841670036974141E-4</c:v>
                </c:pt>
                <c:pt idx="1">
                  <c:v>1.0918476599379784E-3</c:v>
                </c:pt>
                <c:pt idx="2">
                  <c:v>1.1929704785332486E-3</c:v>
                </c:pt>
                <c:pt idx="3">
                  <c:v>9.7288545738978918E-4</c:v>
                </c:pt>
                <c:pt idx="4">
                  <c:v>8.5179948421448251E-4</c:v>
                </c:pt>
                <c:pt idx="5">
                  <c:v>7.4005263988277344E-4</c:v>
                </c:pt>
                <c:pt idx="6">
                  <c:v>7.6555319595113171E-4</c:v>
                </c:pt>
                <c:pt idx="7">
                  <c:v>7.9962481300958844E-4</c:v>
                </c:pt>
                <c:pt idx="8">
                  <c:v>6.2461561908445495E-4</c:v>
                </c:pt>
                <c:pt idx="9">
                  <c:v>6.902784119624764E-4</c:v>
                </c:pt>
                <c:pt idx="10">
                  <c:v>7.5790366229668373E-4</c:v>
                </c:pt>
                <c:pt idx="11">
                  <c:v>7.6625996731146989E-4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95D-4332-93D1-A7524688D1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81772432"/>
        <c:axId val="1381772016"/>
      </c:lineChart>
      <c:catAx>
        <c:axId val="1381774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1381775344"/>
        <c:crosses val="autoZero"/>
        <c:auto val="1"/>
        <c:lblAlgn val="ctr"/>
        <c:lblOffset val="100"/>
        <c:noMultiLvlLbl val="0"/>
      </c:catAx>
      <c:valAx>
        <c:axId val="1381775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1381774096"/>
        <c:crosses val="autoZero"/>
        <c:crossBetween val="between"/>
      </c:valAx>
      <c:valAx>
        <c:axId val="1381772016"/>
        <c:scaling>
          <c:orientation val="minMax"/>
          <c:max val="4.000000000000001E-3"/>
        </c:scaling>
        <c:delete val="0"/>
        <c:axPos val="r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1381772432"/>
        <c:crosses val="max"/>
        <c:crossBetween val="between"/>
      </c:valAx>
      <c:catAx>
        <c:axId val="138177243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8177201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>
          <a:solidFill>
            <a:schemeClr val="tx1"/>
          </a:solidFill>
          <a:latin typeface="Century Gothic" panose="020B0502020202020204" pitchFamily="34" charset="0"/>
        </a:defRPr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C897-4903-8063-300F3F93B577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C897-4903-8063-300F3F93B577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C897-4903-8063-300F3F93B577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C897-4903-8063-300F3F93B577}"/>
              </c:ext>
            </c:extLst>
          </c:dPt>
          <c:dPt>
            <c:idx val="4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C897-4903-8063-300F3F93B577}"/>
              </c:ext>
            </c:extLst>
          </c:dPt>
          <c:dPt>
            <c:idx val="5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C897-4903-8063-300F3F93B577}"/>
              </c:ext>
            </c:extLst>
          </c:dPt>
          <c:dPt>
            <c:idx val="6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C897-4903-8063-300F3F93B577}"/>
              </c:ext>
            </c:extLst>
          </c:dPt>
          <c:dPt>
            <c:idx val="7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C897-4903-8063-300F3F93B577}"/>
              </c:ext>
            </c:extLst>
          </c:dPt>
          <c:dPt>
            <c:idx val="8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C897-4903-8063-300F3F93B577}"/>
              </c:ext>
            </c:extLst>
          </c:dPt>
          <c:dPt>
            <c:idx val="9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C897-4903-8063-300F3F93B577}"/>
              </c:ext>
            </c:extLst>
          </c:dPt>
          <c:dPt>
            <c:idx val="1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C897-4903-8063-300F3F93B577}"/>
              </c:ext>
            </c:extLst>
          </c:dPt>
          <c:dPt>
            <c:idx val="1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897-4903-8063-300F3F93B577}"/>
              </c:ext>
            </c:extLst>
          </c:dPt>
          <c:dPt>
            <c:idx val="1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C897-4903-8063-300F3F93B577}"/>
              </c:ext>
            </c:extLst>
          </c:dPt>
          <c:dPt>
            <c:idx val="1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897-4903-8063-300F3F93B577}"/>
              </c:ext>
            </c:extLst>
          </c:dPt>
          <c:dPt>
            <c:idx val="14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C897-4903-8063-300F3F93B577}"/>
              </c:ext>
            </c:extLst>
          </c:dPt>
          <c:dPt>
            <c:idx val="15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897-4903-8063-300F3F93B577}"/>
              </c:ext>
            </c:extLst>
          </c:dPt>
          <c:dPt>
            <c:idx val="16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C897-4903-8063-300F3F93B57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Объем!$F$35:$F$51</c:f>
              <c:strCache>
                <c:ptCount val="17"/>
                <c:pt idx="0">
                  <c:v>Мангистауская</c:v>
                </c:pt>
                <c:pt idx="1">
                  <c:v>Туркестанская</c:v>
                </c:pt>
                <c:pt idx="2">
                  <c:v>г.Алматы</c:v>
                </c:pt>
                <c:pt idx="3">
                  <c:v>г.Шымкент</c:v>
                </c:pt>
                <c:pt idx="4">
                  <c:v>ЗКО</c:v>
                </c:pt>
                <c:pt idx="5">
                  <c:v>г.Астана</c:v>
                </c:pt>
                <c:pt idx="6">
                  <c:v>СКО</c:v>
                </c:pt>
                <c:pt idx="7">
                  <c:v>Алматинская</c:v>
                </c:pt>
                <c:pt idx="8">
                  <c:v>Павлодарская</c:v>
                </c:pt>
                <c:pt idx="9">
                  <c:v>Акмолинская</c:v>
                </c:pt>
                <c:pt idx="10">
                  <c:v>Атырауская</c:v>
                </c:pt>
                <c:pt idx="11">
                  <c:v>Карагандинская</c:v>
                </c:pt>
                <c:pt idx="12">
                  <c:v>ВКО</c:v>
                </c:pt>
                <c:pt idx="13">
                  <c:v>Актюбинская</c:v>
                </c:pt>
                <c:pt idx="14">
                  <c:v>Кызылординская</c:v>
                </c:pt>
                <c:pt idx="15">
                  <c:v>Костанайская</c:v>
                </c:pt>
                <c:pt idx="16">
                  <c:v>Жамбылская</c:v>
                </c:pt>
              </c:strCache>
            </c:strRef>
          </c:cat>
          <c:val>
            <c:numRef>
              <c:f>Объем!$G$35:$G$51</c:f>
              <c:numCache>
                <c:formatCode>0%</c:formatCode>
                <c:ptCount val="17"/>
                <c:pt idx="0">
                  <c:v>-0.19418563484387952</c:v>
                </c:pt>
                <c:pt idx="1">
                  <c:v>-0.12046647678950977</c:v>
                </c:pt>
                <c:pt idx="2">
                  <c:v>-7.7903586972050826E-2</c:v>
                </c:pt>
                <c:pt idx="3">
                  <c:v>-1.8573730229841212E-2</c:v>
                </c:pt>
                <c:pt idx="4">
                  <c:v>0.31795704210815162</c:v>
                </c:pt>
                <c:pt idx="5">
                  <c:v>0.32012158014089204</c:v>
                </c:pt>
                <c:pt idx="6">
                  <c:v>0.32361687745263173</c:v>
                </c:pt>
                <c:pt idx="7">
                  <c:v>0.34565847221823814</c:v>
                </c:pt>
                <c:pt idx="8">
                  <c:v>0.41045705462488974</c:v>
                </c:pt>
                <c:pt idx="9">
                  <c:v>0.44098298301505207</c:v>
                </c:pt>
                <c:pt idx="10">
                  <c:v>0.4611477687746357</c:v>
                </c:pt>
                <c:pt idx="11">
                  <c:v>0.54309426881554645</c:v>
                </c:pt>
                <c:pt idx="12">
                  <c:v>0.55544064897875089</c:v>
                </c:pt>
                <c:pt idx="13">
                  <c:v>0.79030947353915826</c:v>
                </c:pt>
                <c:pt idx="14">
                  <c:v>0.80486228636253743</c:v>
                </c:pt>
                <c:pt idx="15">
                  <c:v>0.89393921714293867</c:v>
                </c:pt>
                <c:pt idx="16">
                  <c:v>1.0157449392565334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97-4903-8063-300F3F93B5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602167648"/>
        <c:axId val="1602168064"/>
      </c:barChart>
      <c:catAx>
        <c:axId val="16021676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1602168064"/>
        <c:crosses val="autoZero"/>
        <c:auto val="1"/>
        <c:lblAlgn val="ctr"/>
        <c:lblOffset val="100"/>
        <c:tickLblSkip val="1"/>
        <c:noMultiLvlLbl val="0"/>
      </c:catAx>
      <c:valAx>
        <c:axId val="16021680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1602167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  <a:latin typeface="Century Gothic" panose="020B0502020202020204" pitchFamily="34" charset="0"/>
        </a:defRPr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ru-RU" sz="1400" b="1" i="0" baseline="0" dirty="0" smtClean="0">
                <a:effectLst/>
              </a:rPr>
              <a:t>Объем продукции в действующих ценах, млрд тенге</a:t>
            </a:r>
            <a:endParaRPr lang="ru-RU" sz="1400" dirty="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solidFill>
                <a:srgbClr val="00B05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'9'!$A$13:$A$42</c:f>
              <c:numCache>
                <c:formatCode>General</c:formatCode>
                <c:ptCount val="30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  <c:pt idx="24">
                  <c:v>2016</c:v>
                </c:pt>
                <c:pt idx="25">
                  <c:v>2017</c:v>
                </c:pt>
                <c:pt idx="26">
                  <c:v>2018</c:v>
                </c:pt>
                <c:pt idx="27">
                  <c:v>2019</c:v>
                </c:pt>
                <c:pt idx="28">
                  <c:v>2020</c:v>
                </c:pt>
                <c:pt idx="29">
                  <c:v>2021</c:v>
                </c:pt>
              </c:numCache>
            </c:numRef>
          </c:cat>
          <c:val>
            <c:numRef>
              <c:f>'9'!$B$13:$B$42</c:f>
              <c:numCache>
                <c:formatCode>#,##0.00</c:formatCode>
                <c:ptCount val="30"/>
                <c:pt idx="0">
                  <c:v>1.0482E-2</c:v>
                </c:pt>
                <c:pt idx="1">
                  <c:v>0.12114999999999999</c:v>
                </c:pt>
                <c:pt idx="2">
                  <c:v>1.331053</c:v>
                </c:pt>
                <c:pt idx="3">
                  <c:v>1.986769</c:v>
                </c:pt>
                <c:pt idx="4">
                  <c:v>1.8614790000000001</c:v>
                </c:pt>
                <c:pt idx="5">
                  <c:v>1.238926</c:v>
                </c:pt>
                <c:pt idx="6">
                  <c:v>1.106279</c:v>
                </c:pt>
                <c:pt idx="7">
                  <c:v>1.0618160000000001</c:v>
                </c:pt>
                <c:pt idx="8">
                  <c:v>2.341799</c:v>
                </c:pt>
                <c:pt idx="9">
                  <c:v>2.9818730000000002</c:v>
                </c:pt>
                <c:pt idx="10">
                  <c:v>4.6833559999999999</c:v>
                </c:pt>
                <c:pt idx="11">
                  <c:v>6.6119250000000003</c:v>
                </c:pt>
                <c:pt idx="12">
                  <c:v>9.1151070000000001</c:v>
                </c:pt>
                <c:pt idx="13" formatCode="#,##0.0">
                  <c:v>11.381084</c:v>
                </c:pt>
                <c:pt idx="14" formatCode="#,##0.0">
                  <c:v>15.199448</c:v>
                </c:pt>
                <c:pt idx="15" formatCode="#,##0.0">
                  <c:v>20.553901</c:v>
                </c:pt>
                <c:pt idx="16" formatCode="#,##0.0">
                  <c:v>19.268083000000001</c:v>
                </c:pt>
                <c:pt idx="17" formatCode="#,##0.0">
                  <c:v>17.959751000000001</c:v>
                </c:pt>
                <c:pt idx="18" formatCode="#,##0.0">
                  <c:v>21.470112</c:v>
                </c:pt>
                <c:pt idx="19" formatCode="#,##0.0">
                  <c:v>30.837111</c:v>
                </c:pt>
                <c:pt idx="20" formatCode="#,##0.0">
                  <c:v>37.000202000000002</c:v>
                </c:pt>
                <c:pt idx="21" formatCode="#,##0.0">
                  <c:v>35.022928</c:v>
                </c:pt>
                <c:pt idx="22" formatCode="#,##0.0">
                  <c:v>33.795853999999999</c:v>
                </c:pt>
                <c:pt idx="23" formatCode="#,##0.0">
                  <c:v>30.256411</c:v>
                </c:pt>
                <c:pt idx="24" formatCode="#,##0.0">
                  <c:v>35.958914</c:v>
                </c:pt>
                <c:pt idx="25" formatCode="#,##0.0">
                  <c:v>43.482683999999999</c:v>
                </c:pt>
                <c:pt idx="26" formatCode="#,##0.0">
                  <c:v>38.613447999999998</c:v>
                </c:pt>
                <c:pt idx="27" formatCode="#,##0.0">
                  <c:v>47.996870999999999</c:v>
                </c:pt>
                <c:pt idx="28" formatCode="#,##0.0">
                  <c:v>53.545161</c:v>
                </c:pt>
                <c:pt idx="29" formatCode="#,##0.0">
                  <c:v>64.328740999999994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B09-499A-8BF1-DC5C2FD9C8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99713568"/>
        <c:axId val="1599714816"/>
      </c:lineChart>
      <c:catAx>
        <c:axId val="1599713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1599714816"/>
        <c:crosses val="autoZero"/>
        <c:auto val="1"/>
        <c:lblAlgn val="ctr"/>
        <c:lblOffset val="100"/>
        <c:noMultiLvlLbl val="0"/>
      </c:catAx>
      <c:valAx>
        <c:axId val="1599714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1599713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tx1"/>
          </a:solidFill>
          <a:latin typeface="Century Gothic" panose="020B0502020202020204" pitchFamily="34" charset="0"/>
        </a:defRPr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ru-RU" sz="1200" b="1" dirty="0">
                <a:latin typeface="Century Gothic" panose="020B0502020202020204" pitchFamily="34" charset="0"/>
              </a:rPr>
              <a:t>По Республики Казахстан </a:t>
            </a:r>
            <a:r>
              <a:rPr lang="ru-RU" sz="12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22,9 млн долларов США </a:t>
            </a:r>
            <a:r>
              <a:rPr lang="ru-RU" sz="1200" b="1" dirty="0">
                <a:latin typeface="Century Gothic" panose="020B0502020202020204" pitchFamily="34" charset="0"/>
              </a:rPr>
              <a:t>за 1993 год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4F81B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'10'!$J$4:$J$17</c:f>
              <c:strCache>
                <c:ptCount val="14"/>
                <c:pt idx="0">
                  <c:v>ЗКО</c:v>
                </c:pt>
                <c:pt idx="1">
                  <c:v>г.Астана</c:v>
                </c:pt>
                <c:pt idx="2">
                  <c:v>Кызылординская</c:v>
                </c:pt>
                <c:pt idx="3">
                  <c:v>Жамбылская</c:v>
                </c:pt>
                <c:pt idx="4">
                  <c:v>Алматинская</c:v>
                </c:pt>
                <c:pt idx="5">
                  <c:v>Костанайская</c:v>
                </c:pt>
                <c:pt idx="6">
                  <c:v>СКО</c:v>
                </c:pt>
                <c:pt idx="7">
                  <c:v>ЮКО</c:v>
                </c:pt>
                <c:pt idx="8">
                  <c:v>Акмолинская</c:v>
                </c:pt>
                <c:pt idx="9">
                  <c:v>Актюбинская</c:v>
                </c:pt>
                <c:pt idx="10">
                  <c:v>Павлодарская</c:v>
                </c:pt>
                <c:pt idx="11">
                  <c:v>Карагандинская</c:v>
                </c:pt>
                <c:pt idx="12">
                  <c:v>ВКО</c:v>
                </c:pt>
                <c:pt idx="13">
                  <c:v>г.Алматы</c:v>
                </c:pt>
              </c:strCache>
            </c:strRef>
          </c:cat>
          <c:val>
            <c:numRef>
              <c:f>'10'!$K$4:$K$17</c:f>
              <c:numCache>
                <c:formatCode>#,##0.0</c:formatCode>
                <c:ptCount val="14"/>
                <c:pt idx="0">
                  <c:v>0.16754716981132076</c:v>
                </c:pt>
                <c:pt idx="1">
                  <c:v>0.20018867924528302</c:v>
                </c:pt>
                <c:pt idx="2">
                  <c:v>0.47018867924528301</c:v>
                </c:pt>
                <c:pt idx="3">
                  <c:v>0.47528301886792451</c:v>
                </c:pt>
                <c:pt idx="4">
                  <c:v>0.54792452830188687</c:v>
                </c:pt>
                <c:pt idx="5">
                  <c:v>0.69490566037735857</c:v>
                </c:pt>
                <c:pt idx="6">
                  <c:v>0.89811320754716983</c:v>
                </c:pt>
                <c:pt idx="7">
                  <c:v>0.9175471698113209</c:v>
                </c:pt>
                <c:pt idx="8">
                  <c:v>1.0852830188679246</c:v>
                </c:pt>
                <c:pt idx="9">
                  <c:v>1.5164150943396226</c:v>
                </c:pt>
                <c:pt idx="10">
                  <c:v>2.6045283018867926</c:v>
                </c:pt>
                <c:pt idx="11">
                  <c:v>2.6445283018867927</c:v>
                </c:pt>
                <c:pt idx="12">
                  <c:v>3.4733962264150944</c:v>
                </c:pt>
                <c:pt idx="13">
                  <c:v>7.1620754716981141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9F-4401-BCCF-1A441613C6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608572352"/>
        <c:axId val="1608564864"/>
      </c:barChart>
      <c:catAx>
        <c:axId val="16085723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1608564864"/>
        <c:crosses val="autoZero"/>
        <c:auto val="1"/>
        <c:lblAlgn val="ctr"/>
        <c:lblOffset val="100"/>
        <c:tickLblSkip val="1"/>
        <c:noMultiLvlLbl val="0"/>
      </c:catAx>
      <c:valAx>
        <c:axId val="160856486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crossAx val="1608572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ru-RU" sz="1200" b="1" dirty="0">
                <a:solidFill>
                  <a:schemeClr val="tx1"/>
                </a:solidFill>
              </a:rPr>
              <a:t>По Республики Казахстан </a:t>
            </a:r>
            <a:r>
              <a:rPr lang="ru-RU" sz="1200" b="1" dirty="0">
                <a:solidFill>
                  <a:srgbClr val="C00000"/>
                </a:solidFill>
              </a:rPr>
              <a:t>27,7 млн долларов США </a:t>
            </a:r>
            <a:r>
              <a:rPr lang="ru-RU" sz="1200" b="1" dirty="0">
                <a:solidFill>
                  <a:schemeClr val="tx1"/>
                </a:solidFill>
              </a:rPr>
              <a:t>за 1996 год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4F81B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'10'!$M$4:$M$17</c:f>
              <c:strCache>
                <c:ptCount val="14"/>
                <c:pt idx="0">
                  <c:v>Кызылординская</c:v>
                </c:pt>
                <c:pt idx="1">
                  <c:v>ЗКО</c:v>
                </c:pt>
                <c:pt idx="2">
                  <c:v>г.Астана</c:v>
                </c:pt>
                <c:pt idx="3">
                  <c:v>Алматинская</c:v>
                </c:pt>
                <c:pt idx="4">
                  <c:v>ЮКО</c:v>
                </c:pt>
                <c:pt idx="5">
                  <c:v>СКО</c:v>
                </c:pt>
                <c:pt idx="6">
                  <c:v>Жамбылская</c:v>
                </c:pt>
                <c:pt idx="7">
                  <c:v>Акмолинская</c:v>
                </c:pt>
                <c:pt idx="8">
                  <c:v>Карагандинская</c:v>
                </c:pt>
                <c:pt idx="9">
                  <c:v>Костанайская</c:v>
                </c:pt>
                <c:pt idx="10">
                  <c:v>Актюбинская</c:v>
                </c:pt>
                <c:pt idx="11">
                  <c:v>г.Алматы</c:v>
                </c:pt>
                <c:pt idx="12">
                  <c:v>Павлодарская</c:v>
                </c:pt>
                <c:pt idx="13">
                  <c:v>ВКО</c:v>
                </c:pt>
              </c:strCache>
            </c:strRef>
          </c:cat>
          <c:val>
            <c:numRef>
              <c:f>'10'!$N$4:$N$17</c:f>
              <c:numCache>
                <c:formatCode>#,##0.0</c:formatCode>
                <c:ptCount val="14"/>
                <c:pt idx="0">
                  <c:v>0.30114413075780089</c:v>
                </c:pt>
                <c:pt idx="1">
                  <c:v>0.34173848439821691</c:v>
                </c:pt>
                <c:pt idx="2">
                  <c:v>0.38098068350668646</c:v>
                </c:pt>
                <c:pt idx="3">
                  <c:v>0.42575037147102529</c:v>
                </c:pt>
                <c:pt idx="4">
                  <c:v>0.44604754829123333</c:v>
                </c:pt>
                <c:pt idx="5">
                  <c:v>0.44658246656760775</c:v>
                </c:pt>
                <c:pt idx="6">
                  <c:v>0.95074294205052012</c:v>
                </c:pt>
                <c:pt idx="7">
                  <c:v>1.5827637444279348</c:v>
                </c:pt>
                <c:pt idx="8">
                  <c:v>1.6196136701337296</c:v>
                </c:pt>
                <c:pt idx="9">
                  <c:v>1.6989598811292721</c:v>
                </c:pt>
                <c:pt idx="10">
                  <c:v>1.9023179791976228</c:v>
                </c:pt>
                <c:pt idx="11">
                  <c:v>5.1366716196136704</c:v>
                </c:pt>
                <c:pt idx="12">
                  <c:v>5.9202080237741459</c:v>
                </c:pt>
                <c:pt idx="13">
                  <c:v>6.4734621099554239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65-4649-93E0-A40A2DAD4D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608565696"/>
        <c:axId val="1608566528"/>
      </c:barChart>
      <c:catAx>
        <c:axId val="1608565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1608566528"/>
        <c:crosses val="autoZero"/>
        <c:auto val="1"/>
        <c:lblAlgn val="ctr"/>
        <c:lblOffset val="100"/>
        <c:tickLblSkip val="1"/>
        <c:noMultiLvlLbl val="0"/>
      </c:catAx>
      <c:valAx>
        <c:axId val="160856652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crossAx val="1608565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>
          <a:solidFill>
            <a:schemeClr val="tx1"/>
          </a:solidFill>
          <a:latin typeface="Century Gothic" panose="020B0502020202020204" pitchFamily="34" charset="0"/>
        </a:defRPr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ru-RU" sz="1200" b="1" dirty="0">
                <a:solidFill>
                  <a:schemeClr val="tx1"/>
                </a:solidFill>
              </a:rPr>
              <a:t>По Республики Казахстан </a:t>
            </a:r>
            <a:r>
              <a:rPr lang="ru-RU" sz="1200" b="1" dirty="0">
                <a:solidFill>
                  <a:srgbClr val="C00000"/>
                </a:solidFill>
              </a:rPr>
              <a:t>20,3 млн долларов США </a:t>
            </a:r>
            <a:r>
              <a:rPr lang="ru-RU" sz="1200" b="1" dirty="0">
                <a:solidFill>
                  <a:schemeClr val="tx1"/>
                </a:solidFill>
              </a:rPr>
              <a:t>за 2001 год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4F81B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'10'!$P$4:$P$17</c:f>
              <c:strCache>
                <c:ptCount val="14"/>
                <c:pt idx="0">
                  <c:v>Жамбылская</c:v>
                </c:pt>
                <c:pt idx="1">
                  <c:v>СКО</c:v>
                </c:pt>
                <c:pt idx="2">
                  <c:v>Костанайская</c:v>
                </c:pt>
                <c:pt idx="3">
                  <c:v>Акмолинская</c:v>
                </c:pt>
                <c:pt idx="4">
                  <c:v>Алматинская</c:v>
                </c:pt>
                <c:pt idx="5">
                  <c:v>ЗКО</c:v>
                </c:pt>
                <c:pt idx="6">
                  <c:v>ЮКО</c:v>
                </c:pt>
                <c:pt idx="7">
                  <c:v>Актюбинская</c:v>
                </c:pt>
                <c:pt idx="8">
                  <c:v>Атырауская</c:v>
                </c:pt>
                <c:pt idx="9">
                  <c:v>г.Астана</c:v>
                </c:pt>
                <c:pt idx="10">
                  <c:v>Карагандинская</c:v>
                </c:pt>
                <c:pt idx="11">
                  <c:v>ВКО</c:v>
                </c:pt>
                <c:pt idx="12">
                  <c:v>Павлодарская</c:v>
                </c:pt>
                <c:pt idx="13">
                  <c:v>г.Алматы</c:v>
                </c:pt>
              </c:strCache>
            </c:strRef>
          </c:cat>
          <c:val>
            <c:numRef>
              <c:f>'10'!$Q$4:$Q$17</c:f>
              <c:numCache>
                <c:formatCode>#,##0.0</c:formatCode>
                <c:ptCount val="14"/>
                <c:pt idx="0">
                  <c:v>6.3183367416496258E-2</c:v>
                </c:pt>
                <c:pt idx="1">
                  <c:v>0.30779141104294483</c:v>
                </c:pt>
                <c:pt idx="2">
                  <c:v>0.36986366734832998</c:v>
                </c:pt>
                <c:pt idx="3">
                  <c:v>0.50552828902522162</c:v>
                </c:pt>
                <c:pt idx="4">
                  <c:v>0.57158145875937294</c:v>
                </c:pt>
                <c:pt idx="5">
                  <c:v>0.62026584867075663</c:v>
                </c:pt>
                <c:pt idx="6">
                  <c:v>0.81639400136332652</c:v>
                </c:pt>
                <c:pt idx="7">
                  <c:v>0.96677573278800277</c:v>
                </c:pt>
                <c:pt idx="8">
                  <c:v>1.0049352419904569</c:v>
                </c:pt>
                <c:pt idx="9">
                  <c:v>1.4631629175187459</c:v>
                </c:pt>
                <c:pt idx="10">
                  <c:v>1.6071301976823451</c:v>
                </c:pt>
                <c:pt idx="11">
                  <c:v>1.6485276073619632</c:v>
                </c:pt>
                <c:pt idx="12">
                  <c:v>2.2089638718473079</c:v>
                </c:pt>
                <c:pt idx="13">
                  <c:v>8.1159304703476494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6F-4552-8FC8-48945A2483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599711904"/>
        <c:axId val="1599725216"/>
      </c:barChart>
      <c:catAx>
        <c:axId val="15997119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1599725216"/>
        <c:crosses val="autoZero"/>
        <c:auto val="1"/>
        <c:lblAlgn val="ctr"/>
        <c:lblOffset val="100"/>
        <c:tickLblSkip val="1"/>
        <c:noMultiLvlLbl val="0"/>
      </c:catAx>
      <c:valAx>
        <c:axId val="159972521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crossAx val="1599711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>
          <a:solidFill>
            <a:schemeClr val="tx1"/>
          </a:solidFill>
          <a:latin typeface="Century Gothic" panose="020B0502020202020204" pitchFamily="34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4650" cy="490538"/>
          </a:xfrm>
          <a:prstGeom prst="rect">
            <a:avLst/>
          </a:prstGeom>
        </p:spPr>
        <p:txBody>
          <a:bodyPr vert="horz" lIns="91412" tIns="45705" rIns="91412" bIns="45705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08414" y="1"/>
            <a:ext cx="2914650" cy="490538"/>
          </a:xfrm>
          <a:prstGeom prst="rect">
            <a:avLst/>
          </a:prstGeom>
        </p:spPr>
        <p:txBody>
          <a:bodyPr vert="horz" lIns="91412" tIns="45705" rIns="91412" bIns="45705" rtlCol="0"/>
          <a:lstStyle>
            <a:lvl1pPr algn="r">
              <a:defRPr sz="1200"/>
            </a:lvl1pPr>
          </a:lstStyle>
          <a:p>
            <a:fld id="{D638C402-8C8B-46B5-82E4-C01B339BA42A}" type="datetimeFigureOut">
              <a:rPr lang="ru-RU" smtClean="0"/>
              <a:t>28.11.2022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0213" y="1222375"/>
            <a:ext cx="5864225" cy="3298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2" tIns="45705" rIns="91412" bIns="45705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102" y="4703763"/>
            <a:ext cx="5378450" cy="3848100"/>
          </a:xfrm>
          <a:prstGeom prst="rect">
            <a:avLst/>
          </a:prstGeom>
        </p:spPr>
        <p:txBody>
          <a:bodyPr vert="horz" lIns="91412" tIns="45705" rIns="91412" bIns="45705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283700"/>
            <a:ext cx="2914650" cy="490538"/>
          </a:xfrm>
          <a:prstGeom prst="rect">
            <a:avLst/>
          </a:prstGeom>
        </p:spPr>
        <p:txBody>
          <a:bodyPr vert="horz" lIns="91412" tIns="45705" rIns="91412" bIns="45705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08414" y="9283700"/>
            <a:ext cx="2914650" cy="490538"/>
          </a:xfrm>
          <a:prstGeom prst="rect">
            <a:avLst/>
          </a:prstGeom>
        </p:spPr>
        <p:txBody>
          <a:bodyPr vert="horz" lIns="91412" tIns="45705" rIns="91412" bIns="45705" rtlCol="0" anchor="b"/>
          <a:lstStyle>
            <a:lvl1pPr algn="r">
              <a:defRPr sz="1200"/>
            </a:lvl1pPr>
          </a:lstStyle>
          <a:p>
            <a:fld id="{6B583D2D-8A87-432B-A798-B01310FE8B1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4503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83D2D-8A87-432B-A798-B01310FE8B1C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8130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dirty="0"/>
              <a:t>Информационной базой для формирования показателей промышленной продукции (товаров, услуг) являются первичные данные общегосударственных статистических наблюдений промышленных предприятий, предприятий с вторичным видом деятельности «Промышленность», объемы произведенной продукции индивидуальными предпринимателями, крестьянскими или фермерскими хозяйствами, данные обследования по расходам и доходам в домашних хозяйствах.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83D2D-8A87-432B-A798-B01310FE8B1C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9199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83D2D-8A87-432B-A798-B01310FE8B1C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76796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83D2D-8A87-432B-A798-B01310FE8B1C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47586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83D2D-8A87-432B-A798-B01310FE8B1C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19271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83D2D-8A87-432B-A798-B01310FE8B1C}" type="slidenum">
              <a:rPr lang="ru-RU" smtClean="0"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99391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83D2D-8A87-432B-A798-B01310FE8B1C}" type="slidenum">
              <a:rPr lang="ru-RU" smtClean="0"/>
              <a:t>26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3503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65EFF-BF5C-4C40-A9AC-6822CA9BBDC6}" type="datetimeFigureOut">
              <a:rPr lang="ru-RU" smtClean="0"/>
              <a:t>28.11.2022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90F37-67EE-4A37-8FAD-E534B5D36EA0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" y="0"/>
            <a:ext cx="121791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496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65EFF-BF5C-4C40-A9AC-6822CA9BBDC6}" type="datetimeFigureOut">
              <a:rPr lang="ru-RU" smtClean="0"/>
              <a:t>28.11.2022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90F37-67EE-4A37-8FAD-E534B5D36EA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1416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65EFF-BF5C-4C40-A9AC-6822CA9BBDC6}" type="datetimeFigureOut">
              <a:rPr lang="ru-RU" smtClean="0"/>
              <a:t>28.11.2022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90F37-67EE-4A37-8FAD-E534B5D36EA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7044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65EFF-BF5C-4C40-A9AC-6822CA9BBDC6}" type="datetimeFigureOut">
              <a:rPr lang="ru-RU" smtClean="0"/>
              <a:t>28.11.2022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90F37-67EE-4A37-8FAD-E534B5D36EA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1067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65EFF-BF5C-4C40-A9AC-6822CA9BBDC6}" type="datetimeFigureOut">
              <a:rPr lang="ru-RU" smtClean="0"/>
              <a:t>28.11.2022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90F37-67EE-4A37-8FAD-E534B5D36EA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4822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65EFF-BF5C-4C40-A9AC-6822CA9BBDC6}" type="datetimeFigureOut">
              <a:rPr lang="ru-RU" smtClean="0"/>
              <a:t>28.11.2022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90F37-67EE-4A37-8FAD-E534B5D36EA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7099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65EFF-BF5C-4C40-A9AC-6822CA9BBDC6}" type="datetimeFigureOut">
              <a:rPr lang="ru-RU" smtClean="0"/>
              <a:t>28.11.2022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90F37-67EE-4A37-8FAD-E534B5D36EA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2580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65EFF-BF5C-4C40-A9AC-6822CA9BBDC6}" type="datetimeFigureOut">
              <a:rPr lang="ru-RU" smtClean="0"/>
              <a:t>28.11.2022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90F37-67EE-4A37-8FAD-E534B5D36EA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1900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65EFF-BF5C-4C40-A9AC-6822CA9BBDC6}" type="datetimeFigureOut">
              <a:rPr lang="ru-RU" smtClean="0"/>
              <a:t>28.11.2022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90F37-67EE-4A37-8FAD-E534B5D36EA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5445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65EFF-BF5C-4C40-A9AC-6822CA9BBDC6}" type="datetimeFigureOut">
              <a:rPr lang="ru-RU" smtClean="0"/>
              <a:t>28.11.2022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90F37-67EE-4A37-8FAD-E534B5D36EA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0749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65EFF-BF5C-4C40-A9AC-6822CA9BBDC6}" type="datetimeFigureOut">
              <a:rPr lang="ru-RU" smtClean="0"/>
              <a:t>28.11.2022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90F37-67EE-4A37-8FAD-E534B5D36EA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7196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65EFF-BF5C-4C40-A9AC-6822CA9BBDC6}" type="datetimeFigureOut">
              <a:rPr lang="ru-RU" smtClean="0"/>
              <a:t>28.11.2022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890F37-67EE-4A37-8FAD-E534B5D36EA0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" y="0"/>
            <a:ext cx="121791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862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9.xml"/><Relationship Id="rId3" Type="http://schemas.openxmlformats.org/officeDocument/2006/relationships/chart" Target="../charts/chart14.xml"/><Relationship Id="rId7" Type="http://schemas.openxmlformats.org/officeDocument/2006/relationships/chart" Target="../charts/chart18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7.xml"/><Relationship Id="rId5" Type="http://schemas.openxmlformats.org/officeDocument/2006/relationships/chart" Target="../charts/chart16.xml"/><Relationship Id="rId10" Type="http://schemas.openxmlformats.org/officeDocument/2006/relationships/hyperlink" Target="https://stat.gov.kz/official/industry/139/statistic/6" TargetMode="External"/><Relationship Id="rId4" Type="http://schemas.openxmlformats.org/officeDocument/2006/relationships/chart" Target="../charts/chart15.xml"/><Relationship Id="rId9" Type="http://schemas.openxmlformats.org/officeDocument/2006/relationships/chart" Target="../charts/char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tat.gov.kz/official/industry/139/statistic/6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its.worldbank.org/CountryProfile/en/Country/WLD/Year/2020/TradeFlow/Import/Partner/BY-COUNTRY/Product/39-40_PlastiRub" TargetMode="External"/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its.worldbank.org/CountryProfile/en/Country/WLD/Year/2020/TradeFlow/Import/Partner/BY-COUNTRY/Product/39-40_PlastiRub" TargetMode="External"/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its.worldbank.org/CountryProfile/en/Country/WLD/Year/2020/TradeFlow/Import/Partner/BY-COUNTRY/Product/39-40_PlastiRub" TargetMode="External"/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stat.uz/" TargetMode="External"/><Relationship Id="rId3" Type="http://schemas.openxmlformats.org/officeDocument/2006/relationships/chart" Target="../charts/chart35.xml"/><Relationship Id="rId7" Type="http://schemas.openxmlformats.org/officeDocument/2006/relationships/hyperlink" Target="http://www.stat.kg/" TargetMode="External"/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rmstat.am/" TargetMode="External"/><Relationship Id="rId5" Type="http://schemas.openxmlformats.org/officeDocument/2006/relationships/hyperlink" Target="http://www.stat.gov.az/" TargetMode="External"/><Relationship Id="rId10" Type="http://schemas.openxmlformats.org/officeDocument/2006/relationships/chart" Target="../charts/chart37.xml"/><Relationship Id="rId4" Type="http://schemas.openxmlformats.org/officeDocument/2006/relationships/chart" Target="../charts/chart36.xml"/><Relationship Id="rId9" Type="http://schemas.openxmlformats.org/officeDocument/2006/relationships/hyperlink" Target="https://stat.gov.kz/official/industry/139/statistic/6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tat.gov.kz/official/industry/139/statistic/6" TargetMode="Externa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tat.gov.kz/official/industry/139/statistic/6" TargetMode="Externa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stat.gov.kz/official/industry/139/statistic/6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tat.gov.kz/official/industry/139/statistic/6" TargetMode="Externa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tat.gov.kz/official/industry/139/statistic/6" TargetMode="Externa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tat.gov.kz/official/industry/139/statistic/6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0.xml"/><Relationship Id="rId3" Type="http://schemas.openxmlformats.org/officeDocument/2006/relationships/image" Target="../media/image5.png"/><Relationship Id="rId7" Type="http://schemas.openxmlformats.org/officeDocument/2006/relationships/chart" Target="../charts/chart9.xml"/><Relationship Id="rId12" Type="http://schemas.openxmlformats.org/officeDocument/2006/relationships/hyperlink" Target="https://stat.gov.kz/official/industry/139/statistic/6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8.xml"/><Relationship Id="rId11" Type="http://schemas.openxmlformats.org/officeDocument/2006/relationships/chart" Target="../charts/chart13.xml"/><Relationship Id="rId5" Type="http://schemas.openxmlformats.org/officeDocument/2006/relationships/chart" Target="../charts/chart7.xml"/><Relationship Id="rId10" Type="http://schemas.openxmlformats.org/officeDocument/2006/relationships/chart" Target="../charts/chart12.xml"/><Relationship Id="rId4" Type="http://schemas.openxmlformats.org/officeDocument/2006/relationships/image" Target="../media/image6.png"/><Relationship Id="rId9" Type="http://schemas.openxmlformats.org/officeDocument/2006/relationships/chart" Target="../charts/char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46673" y="2680321"/>
            <a:ext cx="56177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Обзор состояния развития </a:t>
            </a:r>
            <a:r>
              <a:rPr lang="ru-RU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мебельной </a:t>
            </a:r>
            <a:r>
              <a:rPr lang="ru-RU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промышленности в Казахстане</a:t>
            </a:r>
            <a:endParaRPr lang="ru-RU" sz="1050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Подзаголовок 4"/>
          <p:cNvSpPr txBox="1">
            <a:spLocks/>
          </p:cNvSpPr>
          <p:nvPr/>
        </p:nvSpPr>
        <p:spPr bwMode="auto">
          <a:xfrm>
            <a:off x="6671383" y="6080313"/>
            <a:ext cx="3168351" cy="3612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2000" smtClean="0"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</a:rPr>
              <a:t>Ноябрь, 2022 год</a:t>
            </a:r>
            <a:endParaRPr lang="ru-RU" sz="2000" dirty="0">
              <a:solidFill>
                <a:schemeClr val="bg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763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E491-5EF2-4275-9C8C-803B79656BAF}" type="slidenum">
              <a:rPr lang="ru-RU" smtClean="0"/>
              <a:t>10</a:t>
            </a:fld>
            <a:endParaRPr lang="ru-RU" dirty="0"/>
          </a:p>
        </p:txBody>
      </p:sp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334963" y="217488"/>
            <a:ext cx="8723311" cy="1016000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Arial Narrow" panose="020B0606020202030204" pitchFamily="34" charset="0"/>
              </a:rPr>
              <a:t>Объем продукции (товаров, услуг) </a:t>
            </a:r>
            <a:r>
              <a:rPr lang="ru-RU" sz="2800" b="1" dirty="0" smtClean="0">
                <a:latin typeface="Arial Narrow" panose="020B0606020202030204" pitchFamily="34" charset="0"/>
              </a:rPr>
              <a:t/>
            </a:r>
            <a:br>
              <a:rPr lang="ru-RU" sz="2800" b="1" dirty="0" smtClean="0">
                <a:latin typeface="Arial Narrow" panose="020B0606020202030204" pitchFamily="34" charset="0"/>
              </a:rPr>
            </a:br>
            <a:r>
              <a:rPr lang="ru-RU" sz="2800" b="1" dirty="0" smtClean="0">
                <a:latin typeface="Arial Narrow" panose="020B0606020202030204" pitchFamily="34" charset="0"/>
              </a:rPr>
              <a:t>в </a:t>
            </a:r>
            <a:r>
              <a:rPr lang="ru-RU" sz="2800" b="1" dirty="0">
                <a:latin typeface="Arial Narrow" panose="020B0606020202030204" pitchFamily="34" charset="0"/>
              </a:rPr>
              <a:t>действующих ценах </a:t>
            </a:r>
            <a:r>
              <a:rPr lang="ru-RU" sz="2800" b="1" dirty="0" smtClean="0">
                <a:latin typeface="Arial Narrow" panose="020B0606020202030204" pitchFamily="34" charset="0"/>
              </a:rPr>
              <a:t>в </a:t>
            </a:r>
            <a:r>
              <a:rPr lang="ru-RU" sz="2800" b="1" dirty="0">
                <a:latin typeface="Arial Narrow" panose="020B0606020202030204" pitchFamily="34" charset="0"/>
              </a:rPr>
              <a:t>разрезе </a:t>
            </a:r>
            <a:r>
              <a:rPr lang="ru-RU" sz="2800" b="1" dirty="0" smtClean="0">
                <a:latin typeface="Arial Narrow" panose="020B0606020202030204" pitchFamily="34" charset="0"/>
              </a:rPr>
              <a:t>регионов за 1993-2021 гг.</a:t>
            </a:r>
            <a:br>
              <a:rPr lang="ru-RU" sz="2800" b="1" dirty="0" smtClean="0">
                <a:latin typeface="Arial Narrow" panose="020B0606020202030204" pitchFamily="34" charset="0"/>
              </a:rPr>
            </a:br>
            <a:r>
              <a:rPr lang="ru-RU" sz="1800" b="1" i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Мебельная </a:t>
            </a:r>
            <a:r>
              <a:rPr lang="ru-RU" sz="1800" b="1" i="1" dirty="0">
                <a:solidFill>
                  <a:srgbClr val="0070C0"/>
                </a:solidFill>
                <a:latin typeface="Arial Narrow" panose="020B0606020202030204" pitchFamily="34" charset="0"/>
              </a:rPr>
              <a:t>промышленность</a:t>
            </a:r>
          </a:p>
        </p:txBody>
      </p:sp>
      <p:pic>
        <p:nvPicPr>
          <p:cNvPr id="2050" name="Picture 2" descr="https://cdn-icons-png.flaticon.com/512/5951/595170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980" y="133350"/>
            <a:ext cx="576940" cy="576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3821191"/>
              </p:ext>
            </p:extLst>
          </p:nvPr>
        </p:nvGraphicFramePr>
        <p:xfrm>
          <a:off x="114301" y="1657349"/>
          <a:ext cx="2781300" cy="21526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8020898"/>
              </p:ext>
            </p:extLst>
          </p:nvPr>
        </p:nvGraphicFramePr>
        <p:xfrm>
          <a:off x="3028951" y="1666875"/>
          <a:ext cx="2905124" cy="2171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4855044"/>
              </p:ext>
            </p:extLst>
          </p:nvPr>
        </p:nvGraphicFramePr>
        <p:xfrm>
          <a:off x="6010275" y="1585912"/>
          <a:ext cx="2933700" cy="2262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8005957"/>
              </p:ext>
            </p:extLst>
          </p:nvPr>
        </p:nvGraphicFramePr>
        <p:xfrm>
          <a:off x="8920163" y="1547812"/>
          <a:ext cx="3071812" cy="2357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8" name="Диаграмм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2783277"/>
              </p:ext>
            </p:extLst>
          </p:nvPr>
        </p:nvGraphicFramePr>
        <p:xfrm>
          <a:off x="514349" y="3971925"/>
          <a:ext cx="3324226" cy="2257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9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4995080"/>
              </p:ext>
            </p:extLst>
          </p:nvPr>
        </p:nvGraphicFramePr>
        <p:xfrm>
          <a:off x="4095749" y="3943350"/>
          <a:ext cx="3409951" cy="2305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0" name="Диаграмма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3318329"/>
              </p:ext>
            </p:extLst>
          </p:nvPr>
        </p:nvGraphicFramePr>
        <p:xfrm>
          <a:off x="7858124" y="3881437"/>
          <a:ext cx="3581401" cy="2338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2" name="object 31"/>
          <p:cNvSpPr txBox="1"/>
          <p:nvPr/>
        </p:nvSpPr>
        <p:spPr>
          <a:xfrm>
            <a:off x="109220" y="6599935"/>
            <a:ext cx="10928894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900" i="1" spc="-5" dirty="0" smtClean="0">
                <a:latin typeface="Arial"/>
                <a:cs typeface="Arial"/>
              </a:rPr>
              <a:t>Источник - </a:t>
            </a:r>
            <a:r>
              <a:rPr lang="en-US" sz="900" i="1" spc="-5" dirty="0">
                <a:latin typeface="Arial"/>
                <a:cs typeface="Arial"/>
                <a:hlinkClick r:id="rId10"/>
              </a:rPr>
              <a:t>https://stat.gov.kz/</a:t>
            </a:r>
            <a:endParaRPr sz="9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0326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E491-5EF2-4275-9C8C-803B79656BAF}" type="slidenum">
              <a:rPr lang="ru-RU" smtClean="0"/>
              <a:t>11</a:t>
            </a:fld>
            <a:endParaRPr lang="ru-RU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331595" y="120752"/>
            <a:ext cx="8607131" cy="5883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latin typeface="Arial Narrow" panose="020B0606020202030204" pitchFamily="34" charset="0"/>
              </a:rPr>
              <a:t>Товарооборот мебели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627718" y="5406202"/>
            <a:ext cx="6585107" cy="815742"/>
          </a:xfrm>
          <a:prstGeom prst="rect">
            <a:avLst/>
          </a:prstGeom>
          <a:ln w="19050">
            <a:solidFill>
              <a:srgbClr val="C00000"/>
            </a:solidFill>
            <a:prstDash val="sysDash"/>
          </a:ln>
        </p:spPr>
        <p:txBody>
          <a:bodyPr wrap="square" anchor="ctr">
            <a:noAutofit/>
          </a:bodyPr>
          <a:lstStyle/>
          <a:p>
            <a:r>
              <a:rPr lang="ru-RU" sz="1400" b="1" dirty="0" smtClean="0">
                <a:latin typeface="Century Gothic" panose="020B0502020202020204" pitchFamily="34" charset="0"/>
              </a:rPr>
              <a:t>Товарооборот РК по итогам 2021 года составил </a:t>
            </a:r>
            <a:r>
              <a:rPr lang="ru-RU" sz="14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213 млн</a:t>
            </a:r>
            <a:r>
              <a:rPr lang="ru-RU" sz="1400" b="1" dirty="0" smtClean="0">
                <a:latin typeface="Century Gothic" panose="020B0502020202020204" pitchFamily="34" charset="0"/>
              </a:rPr>
              <a:t> долл. США: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Century Gothic" panose="020B0502020202020204" pitchFamily="34" charset="0"/>
              </a:rPr>
              <a:t>В сравнении с 2020 годом товарооборот увеличился на </a:t>
            </a:r>
            <a:r>
              <a:rPr lang="ru-RU" sz="12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16%</a:t>
            </a:r>
            <a:r>
              <a:rPr lang="ru-RU" sz="1200" dirty="0" smtClean="0">
                <a:latin typeface="Century Gothic" panose="020B0502020202020204" pitchFamily="34" charset="0"/>
              </a:rPr>
              <a:t>;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Century Gothic" panose="020B0502020202020204" pitchFamily="34" charset="0"/>
              </a:rPr>
              <a:t>Доля экспорта составляла </a:t>
            </a:r>
            <a:r>
              <a:rPr lang="ru-RU" sz="12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0,005%</a:t>
            </a:r>
            <a:r>
              <a:rPr lang="ru-RU" sz="1200" dirty="0" smtClean="0">
                <a:latin typeface="Century Gothic" panose="020B0502020202020204" pitchFamily="34" charset="0"/>
              </a:rPr>
              <a:t> в общем товарообороте;</a:t>
            </a: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9404645"/>
              </p:ext>
            </p:extLst>
          </p:nvPr>
        </p:nvGraphicFramePr>
        <p:xfrm>
          <a:off x="1466850" y="1400175"/>
          <a:ext cx="8982075" cy="3819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object 31"/>
          <p:cNvSpPr txBox="1"/>
          <p:nvPr/>
        </p:nvSpPr>
        <p:spPr>
          <a:xfrm>
            <a:off x="109220" y="6599935"/>
            <a:ext cx="10928894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900" i="1" spc="-5" dirty="0" smtClean="0">
                <a:latin typeface="Arial"/>
                <a:cs typeface="Arial"/>
              </a:rPr>
              <a:t>Источник - </a:t>
            </a:r>
            <a:r>
              <a:rPr lang="en-US" sz="900" i="1" spc="-5" dirty="0">
                <a:latin typeface="Arial"/>
                <a:cs typeface="Arial"/>
                <a:hlinkClick r:id="rId4"/>
              </a:rPr>
              <a:t>https://stat.gov.kz/</a:t>
            </a:r>
            <a:endParaRPr sz="9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6912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E491-5EF2-4275-9C8C-803B79656BAF}" type="slidenum">
              <a:rPr lang="ru-RU" smtClean="0"/>
              <a:t>12</a:t>
            </a:fld>
            <a:endParaRPr lang="ru-RU" dirty="0"/>
          </a:p>
        </p:txBody>
      </p:sp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334963" y="122115"/>
            <a:ext cx="8475662" cy="909760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Arial Narrow" panose="020B0606020202030204" pitchFamily="34" charset="0"/>
              </a:rPr>
              <a:t>Какие инструменты поддержки предлагает Фонд «Даму</a:t>
            </a:r>
            <a:r>
              <a:rPr lang="ru-RU" sz="2800" b="1" dirty="0" smtClean="0">
                <a:latin typeface="Arial Narrow" panose="020B0606020202030204" pitchFamily="34" charset="0"/>
              </a:rPr>
              <a:t>»</a:t>
            </a:r>
            <a:r>
              <a:rPr lang="ru-RU" sz="2800" b="1" dirty="0">
                <a:latin typeface="Arial Narrow" panose="020B0606020202030204" pitchFamily="34" charset="0"/>
              </a:rPr>
              <a:t/>
            </a:r>
            <a:br>
              <a:rPr lang="ru-RU" sz="2800" b="1" dirty="0">
                <a:latin typeface="Arial Narrow" panose="020B0606020202030204" pitchFamily="34" charset="0"/>
              </a:rPr>
            </a:br>
            <a:r>
              <a:rPr lang="ru-RU" sz="1800" b="1" i="1" dirty="0">
                <a:solidFill>
                  <a:srgbClr val="0070C0"/>
                </a:solidFill>
                <a:latin typeface="Arial Narrow" panose="020B0606020202030204" pitchFamily="34" charset="0"/>
              </a:rPr>
              <a:t>для проектов в </a:t>
            </a:r>
            <a:r>
              <a:rPr lang="ru-RU" sz="1800" b="1" i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мебельной промышленности</a:t>
            </a:r>
            <a:endParaRPr lang="ru-RU" sz="1800" b="1" i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2804016" y="1785873"/>
            <a:ext cx="3332606" cy="909701"/>
          </a:xfrm>
          <a:prstGeom prst="rect">
            <a:avLst/>
          </a:prstGeom>
          <a:solidFill>
            <a:srgbClr val="D9EFFF"/>
          </a:solidFill>
          <a:ln w="25400" cap="flat" cmpd="sng" algn="ctr">
            <a:noFill/>
            <a:prstDash val="solid"/>
          </a:ln>
          <a:effectLst/>
        </p:spPr>
        <p:txBody>
          <a:bodyPr lIns="360000" tIns="360000" rIns="360000" bIns="36000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Arial" pitchFamily="34" charset="0"/>
              </a:rPr>
              <a:t>Финансирование через обусловленное размещение средств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6211656" y="1781175"/>
            <a:ext cx="3332606" cy="911011"/>
          </a:xfrm>
          <a:prstGeom prst="rect">
            <a:avLst/>
          </a:prstGeom>
          <a:solidFill>
            <a:srgbClr val="D9EFFF"/>
          </a:solidFill>
          <a:ln w="25400" cap="flat" cmpd="sng" algn="ctr">
            <a:noFill/>
            <a:prstDash val="solid"/>
          </a:ln>
          <a:effectLst/>
        </p:spPr>
        <p:txBody>
          <a:bodyPr lIns="360000" tIns="360000" rIns="360000" bIns="36000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Arial" pitchFamily="34" charset="0"/>
              </a:rPr>
              <a:t>Субсидирование ставки вознаграждения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2823064" y="2755692"/>
            <a:ext cx="6730721" cy="830112"/>
          </a:xfrm>
          <a:prstGeom prst="rect">
            <a:avLst/>
          </a:prstGeom>
          <a:solidFill>
            <a:srgbClr val="D9EFFF"/>
          </a:solidFill>
          <a:ln w="25400" cap="flat" cmpd="sng" algn="ctr">
            <a:noFill/>
            <a:prstDash val="solid"/>
          </a:ln>
          <a:effectLst/>
        </p:spPr>
        <p:txBody>
          <a:bodyPr lIns="360000" tIns="360000" rIns="360000" bIns="360000" anchor="ctr" anchorCtr="0"/>
          <a:lstStyle/>
          <a:p>
            <a:pPr lvl="0" algn="ctr">
              <a:defRPr/>
            </a:pPr>
            <a:r>
              <a:rPr lang="ru-RU" b="1" kern="0" dirty="0" smtClean="0">
                <a:solidFill>
                  <a:prstClr val="black"/>
                </a:solidFill>
                <a:latin typeface="Century Gothic"/>
                <a:cs typeface="Arial" pitchFamily="34" charset="0"/>
              </a:rPr>
              <a:t>Частичное</a:t>
            </a:r>
            <a:r>
              <a:rPr lang="en-US" b="1" kern="0" dirty="0" smtClean="0">
                <a:solidFill>
                  <a:prstClr val="black"/>
                </a:solidFill>
                <a:latin typeface="Century Gothic"/>
                <a:cs typeface="Arial" pitchFamily="34" charset="0"/>
              </a:rPr>
              <a:t> </a:t>
            </a:r>
            <a:r>
              <a:rPr lang="ru-RU" b="1" kern="0" dirty="0" smtClean="0">
                <a:solidFill>
                  <a:prstClr val="black"/>
                </a:solidFill>
                <a:latin typeface="Century Gothic"/>
                <a:cs typeface="Arial" pitchFamily="34" charset="0"/>
              </a:rPr>
              <a:t>гарантирование 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Arial" pitchFamily="34" charset="0"/>
              </a:rPr>
              <a:t>кредитов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Arial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2813539" y="3660364"/>
            <a:ext cx="6730721" cy="2387510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79200" tIns="38963" rIns="79200" bIns="38963" anchor="ctr" anchorCtr="0"/>
          <a:lstStyle/>
          <a:p>
            <a:pPr marL="0" marR="0" lvl="0" indent="0" algn="ctr" defTabSz="6696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60000"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Arial" pitchFamily="34" charset="0"/>
              </a:rPr>
              <a:t>К отраслям </a:t>
            </a:r>
            <a:r>
              <a:rPr lang="ru-RU" b="1" kern="0" dirty="0" smtClean="0">
                <a:latin typeface="Century Gothic"/>
                <a:cs typeface="Arial" pitchFamily="34" charset="0"/>
              </a:rPr>
              <a:t>мебельной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Arial" pitchFamily="34" charset="0"/>
              </a:rPr>
              <a:t> промышленности относятся следующие подотрасли согласно ОКЭД:</a:t>
            </a:r>
          </a:p>
          <a:p>
            <a:pPr marL="0" marR="0" lvl="0" indent="0" algn="ctr" defTabSz="6696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60000"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Arial" pitchFamily="34" charset="0"/>
            </a:endParaRPr>
          </a:p>
          <a:p>
            <a:pPr marL="228600" lvl="0" indent="-228600" defTabSz="669670">
              <a:buSzPct val="100000"/>
              <a:buFont typeface="+mj-lt"/>
              <a:buAutoNum type="arabicParenR"/>
              <a:defRPr/>
            </a:pPr>
            <a:r>
              <a:rPr lang="ru-RU" sz="1400" kern="0" dirty="0">
                <a:solidFill>
                  <a:prstClr val="black"/>
                </a:solidFill>
                <a:latin typeface="Century Gothic"/>
                <a:cs typeface="Arial" pitchFamily="34" charset="0"/>
              </a:rPr>
              <a:t>31.01.1 Производство стульев и другой мебели для </a:t>
            </a:r>
            <a:r>
              <a:rPr lang="ru-RU" sz="1400" kern="0" dirty="0" smtClean="0">
                <a:solidFill>
                  <a:prstClr val="black"/>
                </a:solidFill>
                <a:latin typeface="Century Gothic"/>
                <a:cs typeface="Arial" pitchFamily="34" charset="0"/>
              </a:rPr>
              <a:t>сидения</a:t>
            </a:r>
          </a:p>
          <a:p>
            <a:pPr marL="228600" lvl="0" indent="-228600" defTabSz="669670">
              <a:buSzPct val="100000"/>
              <a:buFont typeface="+mj-lt"/>
              <a:buAutoNum type="arabicParenR"/>
              <a:defRPr/>
            </a:pPr>
            <a:r>
              <a:rPr lang="ru-RU" sz="1400" kern="0" dirty="0">
                <a:solidFill>
                  <a:prstClr val="black"/>
                </a:solidFill>
                <a:latin typeface="Century Gothic"/>
                <a:cs typeface="Arial" pitchFamily="34" charset="0"/>
              </a:rPr>
              <a:t>31.01.2 Производство мебели для офисов и предприятий торговли, кроме стульев и другой мебели для </a:t>
            </a:r>
            <a:r>
              <a:rPr lang="ru-RU" sz="1400" kern="0" dirty="0" smtClean="0">
                <a:solidFill>
                  <a:prstClr val="black"/>
                </a:solidFill>
                <a:latin typeface="Century Gothic"/>
                <a:cs typeface="Arial" pitchFamily="34" charset="0"/>
              </a:rPr>
              <a:t>сидения</a:t>
            </a:r>
          </a:p>
          <a:p>
            <a:pPr marL="228600" lvl="0" indent="-228600" defTabSz="669670">
              <a:buSzPct val="100000"/>
              <a:buFont typeface="+mj-lt"/>
              <a:buAutoNum type="arabicParenR"/>
              <a:defRPr/>
            </a:pPr>
            <a:r>
              <a:rPr lang="ru-RU" sz="1400" kern="0" dirty="0">
                <a:solidFill>
                  <a:prstClr val="black"/>
                </a:solidFill>
                <a:latin typeface="Century Gothic"/>
                <a:cs typeface="Arial" pitchFamily="34" charset="0"/>
              </a:rPr>
              <a:t>31.02.0 Производство кухонной </a:t>
            </a:r>
            <a:r>
              <a:rPr lang="ru-RU" sz="1400" kern="0" dirty="0" smtClean="0">
                <a:solidFill>
                  <a:prstClr val="black"/>
                </a:solidFill>
                <a:latin typeface="Century Gothic"/>
                <a:cs typeface="Arial" pitchFamily="34" charset="0"/>
              </a:rPr>
              <a:t>мебели</a:t>
            </a:r>
          </a:p>
          <a:p>
            <a:pPr marL="228600" lvl="0" indent="-228600" defTabSz="669670">
              <a:buSzPct val="100000"/>
              <a:buFont typeface="+mj-lt"/>
              <a:buAutoNum type="arabicParenR"/>
              <a:defRPr/>
            </a:pPr>
            <a:r>
              <a:rPr lang="ru-RU" sz="1400" kern="0" dirty="0">
                <a:solidFill>
                  <a:prstClr val="black"/>
                </a:solidFill>
                <a:latin typeface="Century Gothic"/>
                <a:cs typeface="Arial" pitchFamily="34" charset="0"/>
              </a:rPr>
              <a:t>31.03.0 Производство </a:t>
            </a:r>
            <a:r>
              <a:rPr lang="ru-RU" sz="1400" kern="0" dirty="0" smtClean="0">
                <a:solidFill>
                  <a:prstClr val="black"/>
                </a:solidFill>
                <a:latin typeface="Century Gothic"/>
                <a:cs typeface="Arial" pitchFamily="34" charset="0"/>
              </a:rPr>
              <a:t>матрасов</a:t>
            </a:r>
          </a:p>
          <a:p>
            <a:pPr marL="228600" lvl="0" indent="-228600" defTabSz="669670">
              <a:buSzPct val="100000"/>
              <a:buFont typeface="+mj-lt"/>
              <a:buAutoNum type="arabicParenR"/>
              <a:defRPr/>
            </a:pPr>
            <a:r>
              <a:rPr lang="ru-RU" sz="1400" kern="0" dirty="0">
                <a:solidFill>
                  <a:prstClr val="black"/>
                </a:solidFill>
                <a:latin typeface="Century Gothic"/>
                <a:cs typeface="Arial" pitchFamily="34" charset="0"/>
              </a:rPr>
              <a:t>31.09.0 Производство прочей мебели</a:t>
            </a:r>
            <a:endParaRPr lang="ru-RU" sz="1400" kern="0" dirty="0" smtClean="0">
              <a:solidFill>
                <a:prstClr val="black"/>
              </a:solidFill>
              <a:latin typeface="Century Gothic"/>
              <a:cs typeface="Arial" pitchFamily="34" charset="0"/>
            </a:endParaRPr>
          </a:p>
          <a:p>
            <a:pPr marL="228600" lvl="0" indent="-228600" defTabSz="669670">
              <a:buSzPct val="100000"/>
              <a:buFont typeface="+mj-lt"/>
              <a:buAutoNum type="arabicParenR"/>
              <a:defRPr/>
            </a:pPr>
            <a:endParaRPr lang="ru-RU" sz="1400" kern="0" dirty="0" smtClean="0">
              <a:solidFill>
                <a:prstClr val="black"/>
              </a:solidFill>
              <a:latin typeface="Century Gothic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90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E491-5EF2-4275-9C8C-803B79656BAF}" type="slidenum">
              <a:rPr lang="ru-RU" smtClean="0"/>
              <a:t>13</a:t>
            </a:fld>
            <a:endParaRPr lang="ru-RU" dirty="0"/>
          </a:p>
        </p:txBody>
      </p:sp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334963" y="323728"/>
            <a:ext cx="7754815" cy="909760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Arial Narrow" panose="020B0606020202030204" pitchFamily="34" charset="0"/>
              </a:rPr>
              <a:t>Объемы и индексы промышленного </a:t>
            </a:r>
            <a:r>
              <a:rPr lang="ru-RU" sz="2800" b="1" dirty="0" smtClean="0">
                <a:latin typeface="Arial Narrow" panose="020B0606020202030204" pitchFamily="34" charset="0"/>
              </a:rPr>
              <a:t/>
            </a:r>
            <a:br>
              <a:rPr lang="ru-RU" sz="2800" b="1" dirty="0" smtClean="0">
                <a:latin typeface="Arial Narrow" panose="020B0606020202030204" pitchFamily="34" charset="0"/>
              </a:rPr>
            </a:br>
            <a:r>
              <a:rPr lang="ru-RU" sz="2800" b="1" dirty="0" smtClean="0">
                <a:latin typeface="Arial Narrow" panose="020B0606020202030204" pitchFamily="34" charset="0"/>
              </a:rPr>
              <a:t>производства за 2021 год</a:t>
            </a:r>
            <a:br>
              <a:rPr lang="ru-RU" sz="2800" b="1" dirty="0" smtClean="0">
                <a:latin typeface="Arial Narrow" panose="020B0606020202030204" pitchFamily="34" charset="0"/>
              </a:rPr>
            </a:br>
            <a:r>
              <a:rPr lang="ru-RU" sz="1800" b="1" i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Мебельная </a:t>
            </a:r>
            <a:r>
              <a:rPr lang="ru-RU" sz="1800" b="1" i="1" dirty="0">
                <a:solidFill>
                  <a:srgbClr val="0070C0"/>
                </a:solidFill>
                <a:latin typeface="Arial Narrow" panose="020B0606020202030204" pitchFamily="34" charset="0"/>
              </a:rPr>
              <a:t>промышленность</a:t>
            </a:r>
            <a:endParaRPr lang="ru-RU" sz="1600" b="1" i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81151" y="1557198"/>
            <a:ext cx="44499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prstClr val="black"/>
                </a:solidFill>
                <a:latin typeface="Century Gothic"/>
              </a:rPr>
              <a:t>Объем продукции, </a:t>
            </a:r>
            <a:r>
              <a:rPr lang="ru-RU" sz="1400" b="1" dirty="0" smtClean="0">
                <a:solidFill>
                  <a:prstClr val="black"/>
                </a:solidFill>
                <a:latin typeface="Century Gothic"/>
              </a:rPr>
              <a:t>млн </a:t>
            </a:r>
            <a:r>
              <a:rPr lang="ru-RU" sz="1400" b="1" dirty="0">
                <a:solidFill>
                  <a:prstClr val="black"/>
                </a:solidFill>
                <a:latin typeface="Century Gothic"/>
              </a:rPr>
              <a:t>тенге</a:t>
            </a:r>
            <a:endParaRPr lang="ru-RU" sz="1400" dirty="0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18251" y="5202174"/>
            <a:ext cx="5907089" cy="1033271"/>
          </a:xfrm>
          <a:prstGeom prst="rect">
            <a:avLst/>
          </a:prstGeom>
          <a:ln>
            <a:solidFill>
              <a:srgbClr val="C00000"/>
            </a:solidFill>
            <a:prstDash val="sysDash"/>
          </a:ln>
        </p:spPr>
        <p:txBody>
          <a:bodyPr wrap="square" anchor="ctr">
            <a:noAutofit/>
          </a:bodyPr>
          <a:lstStyle/>
          <a:p>
            <a:pPr algn="ctr"/>
            <a:r>
              <a:rPr lang="ru-RU" sz="1200" dirty="0">
                <a:latin typeface="Century Gothic" panose="020B0502020202020204" pitchFamily="34" charset="0"/>
              </a:rPr>
              <a:t>Объемы промышленного производства </a:t>
            </a:r>
            <a:r>
              <a:rPr lang="ru-RU" sz="1200" b="1" dirty="0" smtClean="0">
                <a:latin typeface="Century Gothic" panose="020B0502020202020204" pitchFamily="34" charset="0"/>
              </a:rPr>
              <a:t>17 121 </a:t>
            </a:r>
            <a:r>
              <a:rPr lang="ru-RU" sz="1200" b="1" dirty="0">
                <a:latin typeface="Century Gothic" panose="020B0502020202020204" pitchFamily="34" charset="0"/>
              </a:rPr>
              <a:t>млрд </a:t>
            </a:r>
            <a:r>
              <a:rPr lang="ru-RU" sz="1200" dirty="0">
                <a:latin typeface="Century Gothic" panose="020B0502020202020204" pitchFamily="34" charset="0"/>
              </a:rPr>
              <a:t>тенге </a:t>
            </a:r>
          </a:p>
          <a:p>
            <a:pPr algn="ctr"/>
            <a:r>
              <a:rPr lang="ru-RU" sz="1200" dirty="0">
                <a:latin typeface="Century Gothic" panose="020B0502020202020204" pitchFamily="34" charset="0"/>
              </a:rPr>
              <a:t>Индекс промышленного производства 2021 г. в % к 2020 г. – </a:t>
            </a:r>
            <a:r>
              <a:rPr lang="ru-RU" sz="1200" b="1" dirty="0" smtClean="0">
                <a:latin typeface="Century Gothic" panose="020B0502020202020204" pitchFamily="34" charset="0"/>
              </a:rPr>
              <a:t>103,6</a:t>
            </a:r>
            <a:r>
              <a:rPr lang="ru-RU" sz="1200" b="1" dirty="0">
                <a:latin typeface="Century Gothic" panose="020B0502020202020204" pitchFamily="34" charset="0"/>
              </a:rPr>
              <a:t>%</a:t>
            </a:r>
          </a:p>
          <a:p>
            <a:pPr algn="ctr"/>
            <a:r>
              <a:rPr lang="ru-RU" sz="1200" dirty="0" smtClean="0">
                <a:latin typeface="Century Gothic" panose="020B0502020202020204" pitchFamily="34" charset="0"/>
              </a:rPr>
              <a:t>в том числе:</a:t>
            </a:r>
            <a:endParaRPr lang="ru-RU" sz="1200" dirty="0">
              <a:latin typeface="Century Gothic" panose="020B0502020202020204" pitchFamily="34" charset="0"/>
            </a:endParaRPr>
          </a:p>
          <a:p>
            <a:pPr algn="ctr"/>
            <a:r>
              <a:rPr lang="ru-RU" sz="1200" dirty="0" smtClean="0">
                <a:latin typeface="Century Gothic" panose="020B0502020202020204" pitchFamily="34" charset="0"/>
              </a:rPr>
              <a:t>Объемы мебельной промышленности </a:t>
            </a:r>
            <a:r>
              <a:rPr lang="ru-RU" sz="1200" b="1" dirty="0" smtClean="0">
                <a:latin typeface="Century Gothic" panose="020B0502020202020204" pitchFamily="34" charset="0"/>
              </a:rPr>
              <a:t>64,3 млрд </a:t>
            </a:r>
            <a:r>
              <a:rPr lang="ru-RU" sz="1200" dirty="0" smtClean="0">
                <a:latin typeface="Century Gothic" panose="020B0502020202020204" pitchFamily="34" charset="0"/>
              </a:rPr>
              <a:t>тенге (доля </a:t>
            </a:r>
            <a:r>
              <a:rPr lang="ru-RU" sz="1200" b="1" dirty="0" smtClean="0">
                <a:latin typeface="Century Gothic" panose="020B0502020202020204" pitchFamily="34" charset="0"/>
              </a:rPr>
              <a:t>0,4%</a:t>
            </a:r>
            <a:r>
              <a:rPr lang="ru-RU" sz="1200" dirty="0" smtClean="0">
                <a:latin typeface="Century Gothic" panose="020B0502020202020204" pitchFamily="34" charset="0"/>
              </a:rPr>
              <a:t>)</a:t>
            </a:r>
          </a:p>
          <a:p>
            <a:pPr algn="ctr"/>
            <a:r>
              <a:rPr lang="ru-RU" sz="1200" dirty="0">
                <a:latin typeface="Century Gothic" panose="020B0502020202020204" pitchFamily="34" charset="0"/>
              </a:rPr>
              <a:t>Индекс промышленного производства </a:t>
            </a:r>
            <a:r>
              <a:rPr lang="ru-RU" sz="1200" dirty="0" smtClean="0">
                <a:latin typeface="Century Gothic" panose="020B0502020202020204" pitchFamily="34" charset="0"/>
              </a:rPr>
              <a:t>2021 г</a:t>
            </a:r>
            <a:r>
              <a:rPr lang="ru-RU" sz="1200" dirty="0">
                <a:latin typeface="Century Gothic" panose="020B0502020202020204" pitchFamily="34" charset="0"/>
              </a:rPr>
              <a:t>. </a:t>
            </a:r>
            <a:r>
              <a:rPr lang="ru-RU" sz="1200" dirty="0" smtClean="0">
                <a:latin typeface="Century Gothic" panose="020B0502020202020204" pitchFamily="34" charset="0"/>
              </a:rPr>
              <a:t>в </a:t>
            </a:r>
            <a:r>
              <a:rPr lang="ru-RU" sz="1200" dirty="0">
                <a:latin typeface="Century Gothic" panose="020B0502020202020204" pitchFamily="34" charset="0"/>
              </a:rPr>
              <a:t>% к </a:t>
            </a:r>
            <a:r>
              <a:rPr lang="ru-RU" sz="1200" dirty="0" smtClean="0">
                <a:latin typeface="Century Gothic" panose="020B0502020202020204" pitchFamily="34" charset="0"/>
              </a:rPr>
              <a:t>2020 г. – </a:t>
            </a:r>
            <a:r>
              <a:rPr lang="ru-RU" sz="1200" b="1" dirty="0" smtClean="0">
                <a:latin typeface="Century Gothic" panose="020B0502020202020204" pitchFamily="34" charset="0"/>
              </a:rPr>
              <a:t>100,3%</a:t>
            </a:r>
            <a:endParaRPr lang="ru-RU" sz="1200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0523529"/>
              </p:ext>
            </p:extLst>
          </p:nvPr>
        </p:nvGraphicFramePr>
        <p:xfrm>
          <a:off x="2428874" y="1904999"/>
          <a:ext cx="6657975" cy="3038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5373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E491-5EF2-4275-9C8C-803B79656BAF}" type="slidenum">
              <a:rPr lang="ru-RU" smtClean="0"/>
              <a:t>14</a:t>
            </a:fld>
            <a:endParaRPr lang="ru-RU" dirty="0"/>
          </a:p>
        </p:txBody>
      </p:sp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334963" y="323728"/>
            <a:ext cx="7754815" cy="909760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Arial Narrow" panose="020B0606020202030204" pitchFamily="34" charset="0"/>
              </a:rPr>
              <a:t>Финансирование через обусловленное размещение средств</a:t>
            </a:r>
            <a:br>
              <a:rPr lang="ru-RU" sz="2800" b="1" dirty="0">
                <a:latin typeface="Arial Narrow" panose="020B0606020202030204" pitchFamily="34" charset="0"/>
              </a:rPr>
            </a:br>
            <a:r>
              <a:rPr lang="ru-RU" sz="1800" b="1" i="1" dirty="0">
                <a:solidFill>
                  <a:srgbClr val="0070C0"/>
                </a:solidFill>
                <a:latin typeface="Arial Narrow" panose="020B0606020202030204" pitchFamily="34" charset="0"/>
              </a:rPr>
              <a:t>Обусловленное размещение средств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227650" y="5202507"/>
            <a:ext cx="3531141" cy="815742"/>
          </a:xfrm>
          <a:prstGeom prst="rect">
            <a:avLst/>
          </a:prstGeom>
          <a:ln>
            <a:solidFill>
              <a:srgbClr val="C00000"/>
            </a:solidFill>
            <a:prstDash val="sysDash"/>
          </a:ln>
        </p:spPr>
        <p:txBody>
          <a:bodyPr wrap="square" anchor="ctr">
            <a:noAutofit/>
          </a:bodyPr>
          <a:lstStyle/>
          <a:p>
            <a:pPr algn="ctr"/>
            <a:r>
              <a:rPr lang="ru-RU" sz="1200" dirty="0">
                <a:latin typeface="Century Gothic" panose="020B0502020202020204" pitchFamily="34" charset="0"/>
              </a:rPr>
              <a:t>Итого за весь период сумма кредитов поддержанных заемщиков </a:t>
            </a:r>
            <a:r>
              <a:rPr lang="en-US" sz="12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3</a:t>
            </a:r>
            <a:r>
              <a:rPr lang="ru-RU" sz="12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1</a:t>
            </a:r>
            <a:r>
              <a:rPr lang="en-US" sz="12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,</a:t>
            </a:r>
            <a:r>
              <a:rPr lang="ru-RU" sz="12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8</a:t>
            </a:r>
            <a:r>
              <a:rPr lang="en-US" sz="12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ru-RU" sz="12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млрд </a:t>
            </a:r>
            <a:r>
              <a:rPr lang="ru-RU" sz="1200" dirty="0" smtClean="0">
                <a:latin typeface="Century Gothic" panose="020B0502020202020204" pitchFamily="34" charset="0"/>
              </a:rPr>
              <a:t>тенге</a:t>
            </a:r>
            <a:endParaRPr lang="ru-RU" sz="1200" dirty="0">
              <a:latin typeface="Century Gothic" panose="020B0502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30770" y="5202507"/>
            <a:ext cx="3531141" cy="815742"/>
          </a:xfrm>
          <a:prstGeom prst="rect">
            <a:avLst/>
          </a:prstGeom>
          <a:ln>
            <a:solidFill>
              <a:srgbClr val="C00000"/>
            </a:solidFill>
            <a:prstDash val="sysDash"/>
          </a:ln>
        </p:spPr>
        <p:txBody>
          <a:bodyPr wrap="square" anchor="ctr">
            <a:noAutofit/>
          </a:bodyPr>
          <a:lstStyle/>
          <a:p>
            <a:pPr algn="ctr"/>
            <a:r>
              <a:rPr lang="ru-RU" sz="1200" dirty="0" smtClean="0">
                <a:latin typeface="Century Gothic" panose="020B0502020202020204" pitchFamily="34" charset="0"/>
              </a:rPr>
              <a:t>Итого за весь период </a:t>
            </a:r>
            <a:r>
              <a:rPr lang="ru-RU" sz="1200" dirty="0">
                <a:latin typeface="Century Gothic" panose="020B0502020202020204" pitchFamily="34" charset="0"/>
              </a:rPr>
              <a:t>поддержано</a:t>
            </a:r>
          </a:p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447</a:t>
            </a:r>
            <a:r>
              <a:rPr lang="ru-RU" sz="12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ru-RU" sz="1200" dirty="0" smtClean="0">
                <a:latin typeface="Century Gothic" panose="020B0502020202020204" pitchFamily="34" charset="0"/>
              </a:rPr>
              <a:t>заемщиков</a:t>
            </a:r>
            <a:endParaRPr lang="ru-RU" sz="1200" dirty="0">
              <a:latin typeface="Century Gothic" panose="020B0502020202020204" pitchFamily="34" charset="0"/>
            </a:endParaRPr>
          </a:p>
        </p:txBody>
      </p:sp>
      <p:sp>
        <p:nvSpPr>
          <p:cNvPr id="9" name="Пятиугольник 8"/>
          <p:cNvSpPr/>
          <p:nvPr/>
        </p:nvSpPr>
        <p:spPr>
          <a:xfrm flipH="1">
            <a:off x="9221821" y="1320547"/>
            <a:ext cx="1696727" cy="173498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sz="1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На </a:t>
            </a:r>
            <a:r>
              <a:rPr lang="ru-RU" sz="10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01.10.2022 </a:t>
            </a:r>
            <a:r>
              <a:rPr lang="ru-RU" sz="1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г.</a:t>
            </a:r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9016944"/>
              </p:ext>
            </p:extLst>
          </p:nvPr>
        </p:nvGraphicFramePr>
        <p:xfrm>
          <a:off x="485775" y="2124075"/>
          <a:ext cx="5524500" cy="27010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9208246"/>
              </p:ext>
            </p:extLst>
          </p:nvPr>
        </p:nvGraphicFramePr>
        <p:xfrm>
          <a:off x="6106885" y="2152650"/>
          <a:ext cx="5970815" cy="2714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object 31"/>
          <p:cNvSpPr txBox="1"/>
          <p:nvPr/>
        </p:nvSpPr>
        <p:spPr>
          <a:xfrm>
            <a:off x="109220" y="6599935"/>
            <a:ext cx="10928894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900" i="1" spc="-5" dirty="0" smtClean="0">
                <a:latin typeface="Arial"/>
                <a:cs typeface="Arial"/>
              </a:rPr>
              <a:t>Источник – данные Фонда «Даму»</a:t>
            </a:r>
            <a:endParaRPr sz="9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659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E491-5EF2-4275-9C8C-803B79656BAF}" type="slidenum">
              <a:rPr lang="ru-RU" smtClean="0"/>
              <a:t>15</a:t>
            </a:fld>
            <a:endParaRPr lang="ru-RU" dirty="0"/>
          </a:p>
        </p:txBody>
      </p:sp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334963" y="180853"/>
            <a:ext cx="7754815" cy="909760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Arial Narrow" panose="020B0606020202030204" pitchFamily="34" charset="0"/>
              </a:rPr>
              <a:t>ГП «ДКБ 2025»/Нацпроект</a:t>
            </a:r>
            <a:r>
              <a:rPr lang="ru-RU" sz="2800" b="1" dirty="0">
                <a:solidFill>
                  <a:srgbClr val="FF0000"/>
                </a:solidFill>
                <a:latin typeface="Arial Narrow" panose="020B0606020202030204" pitchFamily="34" charset="0"/>
              </a:rPr>
              <a:t/>
            </a:r>
            <a:br>
              <a:rPr lang="ru-RU" sz="2800" b="1" dirty="0">
                <a:solidFill>
                  <a:srgbClr val="FF0000"/>
                </a:solidFill>
                <a:latin typeface="Arial Narrow" panose="020B0606020202030204" pitchFamily="34" charset="0"/>
              </a:rPr>
            </a:br>
            <a:r>
              <a:rPr lang="ru-RU" sz="1800" b="1" i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Субсидирование </a:t>
            </a:r>
            <a:r>
              <a:rPr lang="ru-RU" sz="1800" b="1" i="1" dirty="0">
                <a:solidFill>
                  <a:srgbClr val="0070C0"/>
                </a:solidFill>
                <a:latin typeface="Arial Narrow" panose="020B0606020202030204" pitchFamily="34" charset="0"/>
              </a:rPr>
              <a:t>ставки </a:t>
            </a:r>
            <a:r>
              <a:rPr lang="ru-RU" sz="1800" b="1" i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вознаграждения по </a:t>
            </a:r>
            <a:r>
              <a:rPr lang="ru-RU" sz="1800" b="1" i="1" dirty="0">
                <a:solidFill>
                  <a:srgbClr val="0070C0"/>
                </a:solidFill>
                <a:latin typeface="Arial Narrow" panose="020B0606020202030204" pitchFamily="34" charset="0"/>
              </a:rPr>
              <a:t>РК</a:t>
            </a:r>
          </a:p>
        </p:txBody>
      </p:sp>
      <p:sp>
        <p:nvSpPr>
          <p:cNvPr id="9" name="Пятиугольник 8"/>
          <p:cNvSpPr/>
          <p:nvPr/>
        </p:nvSpPr>
        <p:spPr>
          <a:xfrm flipH="1">
            <a:off x="9221821" y="1320547"/>
            <a:ext cx="1696727" cy="173498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sz="1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На </a:t>
            </a:r>
            <a:r>
              <a:rPr lang="ru-RU" sz="10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01.10.2022 </a:t>
            </a:r>
            <a:r>
              <a:rPr lang="ru-RU" sz="1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г.</a:t>
            </a: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0571304"/>
              </p:ext>
            </p:extLst>
          </p:nvPr>
        </p:nvGraphicFramePr>
        <p:xfrm>
          <a:off x="639536" y="2137683"/>
          <a:ext cx="5285014" cy="27010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2066000"/>
              </p:ext>
            </p:extLst>
          </p:nvPr>
        </p:nvGraphicFramePr>
        <p:xfrm>
          <a:off x="6115050" y="2152650"/>
          <a:ext cx="5505450" cy="2676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1492695" y="5173932"/>
            <a:ext cx="3531141" cy="815742"/>
          </a:xfrm>
          <a:prstGeom prst="rect">
            <a:avLst/>
          </a:prstGeom>
          <a:ln>
            <a:solidFill>
              <a:srgbClr val="C00000"/>
            </a:solidFill>
            <a:prstDash val="sysDash"/>
          </a:ln>
        </p:spPr>
        <p:txBody>
          <a:bodyPr wrap="square" anchor="ctr">
            <a:noAutofit/>
          </a:bodyPr>
          <a:lstStyle/>
          <a:p>
            <a:pPr algn="ctr"/>
            <a:r>
              <a:rPr lang="ru-RU" sz="1200" dirty="0" smtClean="0">
                <a:latin typeface="Century Gothic" panose="020B0502020202020204" pitchFamily="34" charset="0"/>
              </a:rPr>
              <a:t>Итого за весь период </a:t>
            </a:r>
            <a:r>
              <a:rPr lang="ru-RU" sz="1200" dirty="0">
                <a:latin typeface="Century Gothic" panose="020B0502020202020204" pitchFamily="34" charset="0"/>
              </a:rPr>
              <a:t>поддержано</a:t>
            </a:r>
          </a:p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375</a:t>
            </a:r>
            <a:r>
              <a:rPr lang="ru-RU" sz="12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ru-RU" sz="1200" dirty="0" smtClean="0">
                <a:latin typeface="Century Gothic" panose="020B0502020202020204" pitchFamily="34" charset="0"/>
              </a:rPr>
              <a:t>заемщиков</a:t>
            </a:r>
            <a:endParaRPr lang="ru-RU" sz="1200" dirty="0">
              <a:latin typeface="Century Gothic" panose="020B0502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084775" y="5154882"/>
            <a:ext cx="3531141" cy="815742"/>
          </a:xfrm>
          <a:prstGeom prst="rect">
            <a:avLst/>
          </a:prstGeom>
          <a:ln>
            <a:solidFill>
              <a:srgbClr val="C00000"/>
            </a:solidFill>
            <a:prstDash val="sysDash"/>
          </a:ln>
        </p:spPr>
        <p:txBody>
          <a:bodyPr wrap="square" anchor="ctr">
            <a:noAutofit/>
          </a:bodyPr>
          <a:lstStyle/>
          <a:p>
            <a:pPr algn="ctr"/>
            <a:r>
              <a:rPr lang="ru-RU" sz="1200" dirty="0">
                <a:latin typeface="Century Gothic" panose="020B0502020202020204" pitchFamily="34" charset="0"/>
              </a:rPr>
              <a:t>Итого за весь период сумма кредитов поддержанных заемщиков </a:t>
            </a:r>
            <a:r>
              <a:rPr lang="ru-RU" sz="12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20</a:t>
            </a:r>
            <a:r>
              <a:rPr lang="en-US" sz="12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,</a:t>
            </a:r>
            <a:r>
              <a:rPr lang="ru-RU" sz="12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6</a:t>
            </a:r>
            <a:r>
              <a:rPr lang="en-US" sz="12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ru-RU" sz="12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млрд </a:t>
            </a:r>
            <a:r>
              <a:rPr lang="ru-RU" sz="1200" dirty="0" smtClean="0">
                <a:latin typeface="Century Gothic" panose="020B0502020202020204" pitchFamily="34" charset="0"/>
              </a:rPr>
              <a:t>тенге</a:t>
            </a:r>
            <a:endParaRPr lang="ru-RU" sz="1200" dirty="0">
              <a:latin typeface="Century Gothic" panose="020B0502020202020204" pitchFamily="34" charset="0"/>
            </a:endParaRPr>
          </a:p>
        </p:txBody>
      </p:sp>
      <p:sp>
        <p:nvSpPr>
          <p:cNvPr id="10" name="object 31"/>
          <p:cNvSpPr txBox="1"/>
          <p:nvPr/>
        </p:nvSpPr>
        <p:spPr>
          <a:xfrm>
            <a:off x="109220" y="6599935"/>
            <a:ext cx="10928894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900" i="1" spc="-5" dirty="0" smtClean="0">
                <a:latin typeface="Arial"/>
                <a:cs typeface="Arial"/>
              </a:rPr>
              <a:t>Источник – данные Фонда «Даму»</a:t>
            </a:r>
            <a:endParaRPr sz="9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8596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E491-5EF2-4275-9C8C-803B79656BAF}" type="slidenum">
              <a:rPr lang="ru-RU" smtClean="0"/>
              <a:t>16</a:t>
            </a:fld>
            <a:endParaRPr lang="ru-RU" dirty="0"/>
          </a:p>
        </p:txBody>
      </p:sp>
      <p:sp>
        <p:nvSpPr>
          <p:cNvPr id="96" name="Заголовок 1"/>
          <p:cNvSpPr txBox="1">
            <a:spLocks/>
          </p:cNvSpPr>
          <p:nvPr/>
        </p:nvSpPr>
        <p:spPr>
          <a:xfrm>
            <a:off x="334964" y="323728"/>
            <a:ext cx="7313612" cy="9097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latin typeface="Arial Narrow" panose="020B0606020202030204" pitchFamily="34" charset="0"/>
              </a:rPr>
              <a:t>Механизм кредитования приоритетных проектов «Экономика простых вещей</a:t>
            </a:r>
            <a:r>
              <a:rPr lang="ru-RU" sz="2800" b="1" dirty="0" smtClean="0">
                <a:latin typeface="Arial Narrow" panose="020B0606020202030204" pitchFamily="34" charset="0"/>
              </a:rPr>
              <a:t>»</a:t>
            </a:r>
            <a:r>
              <a:rPr lang="ru-RU" sz="28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</a:br>
            <a:r>
              <a:rPr lang="ru-RU" sz="1800" b="1" i="1" dirty="0">
                <a:solidFill>
                  <a:srgbClr val="0070C0"/>
                </a:solidFill>
                <a:latin typeface="Arial Narrow" panose="020B0606020202030204" pitchFamily="34" charset="0"/>
              </a:rPr>
              <a:t>Субсидирование ставки </a:t>
            </a:r>
            <a:r>
              <a:rPr lang="ru-RU" sz="1800" b="1" i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вознаграждения по РК</a:t>
            </a:r>
            <a:endParaRPr lang="ru-RU" sz="1800" b="1" i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Пятиугольник 8"/>
          <p:cNvSpPr/>
          <p:nvPr/>
        </p:nvSpPr>
        <p:spPr>
          <a:xfrm flipH="1">
            <a:off x="9221821" y="1320547"/>
            <a:ext cx="1696727" cy="173498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sz="1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На </a:t>
            </a:r>
            <a:r>
              <a:rPr lang="ru-RU" sz="10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01.10.2022 </a:t>
            </a:r>
            <a:r>
              <a:rPr lang="ru-RU" sz="1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г.</a:t>
            </a: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9372652"/>
              </p:ext>
            </p:extLst>
          </p:nvPr>
        </p:nvGraphicFramePr>
        <p:xfrm>
          <a:off x="809625" y="2231090"/>
          <a:ext cx="5000625" cy="2550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4079424"/>
              </p:ext>
            </p:extLst>
          </p:nvPr>
        </p:nvGraphicFramePr>
        <p:xfrm>
          <a:off x="6409204" y="2317936"/>
          <a:ext cx="4650441" cy="24697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1635570" y="5173932"/>
            <a:ext cx="3531141" cy="815742"/>
          </a:xfrm>
          <a:prstGeom prst="rect">
            <a:avLst/>
          </a:prstGeom>
          <a:ln>
            <a:solidFill>
              <a:srgbClr val="C00000"/>
            </a:solidFill>
            <a:prstDash val="sysDash"/>
          </a:ln>
        </p:spPr>
        <p:txBody>
          <a:bodyPr wrap="square" anchor="ctr">
            <a:noAutofit/>
          </a:bodyPr>
          <a:lstStyle/>
          <a:p>
            <a:pPr algn="ctr"/>
            <a:r>
              <a:rPr lang="ru-RU" sz="1200" dirty="0" smtClean="0">
                <a:latin typeface="Century Gothic" panose="020B0502020202020204" pitchFamily="34" charset="0"/>
              </a:rPr>
              <a:t>Итого за весь период </a:t>
            </a:r>
            <a:r>
              <a:rPr lang="ru-RU" sz="1200" dirty="0">
                <a:latin typeface="Century Gothic" panose="020B0502020202020204" pitchFamily="34" charset="0"/>
              </a:rPr>
              <a:t>поддержано</a:t>
            </a:r>
          </a:p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45</a:t>
            </a:r>
            <a:r>
              <a:rPr lang="ru-RU" sz="12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ru-RU" sz="1200" dirty="0" smtClean="0">
                <a:latin typeface="Century Gothic" panose="020B0502020202020204" pitchFamily="34" charset="0"/>
              </a:rPr>
              <a:t>заемщиков</a:t>
            </a:r>
            <a:endParaRPr lang="ru-RU" sz="1200" dirty="0">
              <a:latin typeface="Century Gothic" panose="020B0502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941900" y="5164407"/>
            <a:ext cx="3531141" cy="815742"/>
          </a:xfrm>
          <a:prstGeom prst="rect">
            <a:avLst/>
          </a:prstGeom>
          <a:ln>
            <a:solidFill>
              <a:srgbClr val="C00000"/>
            </a:solidFill>
            <a:prstDash val="sysDash"/>
          </a:ln>
        </p:spPr>
        <p:txBody>
          <a:bodyPr wrap="square" anchor="ctr">
            <a:noAutofit/>
          </a:bodyPr>
          <a:lstStyle/>
          <a:p>
            <a:pPr algn="ctr"/>
            <a:r>
              <a:rPr lang="ru-RU" sz="1200" dirty="0">
                <a:latin typeface="Century Gothic" panose="020B0502020202020204" pitchFamily="34" charset="0"/>
              </a:rPr>
              <a:t>Итого за весь период сумма кредитов поддержанных заемщиков </a:t>
            </a:r>
            <a:r>
              <a:rPr lang="ru-RU" sz="12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5,3</a:t>
            </a:r>
            <a:r>
              <a:rPr lang="en-US" sz="12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ru-RU" sz="12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млрд </a:t>
            </a:r>
            <a:r>
              <a:rPr lang="ru-RU" sz="1200" dirty="0" smtClean="0">
                <a:latin typeface="Century Gothic" panose="020B0502020202020204" pitchFamily="34" charset="0"/>
              </a:rPr>
              <a:t>тенге</a:t>
            </a:r>
            <a:endParaRPr lang="ru-RU" sz="1200" dirty="0">
              <a:latin typeface="Century Gothic" panose="020B0502020202020204" pitchFamily="34" charset="0"/>
            </a:endParaRPr>
          </a:p>
        </p:txBody>
      </p:sp>
      <p:sp>
        <p:nvSpPr>
          <p:cNvPr id="10" name="object 31"/>
          <p:cNvSpPr txBox="1"/>
          <p:nvPr/>
        </p:nvSpPr>
        <p:spPr>
          <a:xfrm>
            <a:off x="109220" y="6599935"/>
            <a:ext cx="10928894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900" i="1" spc="-5" dirty="0" smtClean="0">
                <a:latin typeface="Arial"/>
                <a:cs typeface="Arial"/>
              </a:rPr>
              <a:t>Источник – данные Фонда «Даму»</a:t>
            </a:r>
            <a:endParaRPr sz="9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5745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E491-5EF2-4275-9C8C-803B79656BAF}" type="slidenum">
              <a:rPr lang="ru-RU" smtClean="0"/>
              <a:t>17</a:t>
            </a:fld>
            <a:endParaRPr lang="ru-RU" dirty="0"/>
          </a:p>
        </p:txBody>
      </p:sp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334963" y="95128"/>
            <a:ext cx="7754815" cy="909760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Arial Narrow" panose="020B0606020202030204" pitchFamily="34" charset="0"/>
              </a:rPr>
              <a:t>ГП «ДКБ 2025»/Нацпроект</a:t>
            </a:r>
            <a:br>
              <a:rPr lang="ru-RU" sz="2800" b="1" dirty="0">
                <a:latin typeface="Arial Narrow" panose="020B0606020202030204" pitchFamily="34" charset="0"/>
              </a:rPr>
            </a:br>
            <a:r>
              <a:rPr lang="ru-RU" sz="1800" b="1" i="1" dirty="0">
                <a:solidFill>
                  <a:srgbClr val="0070C0"/>
                </a:solidFill>
                <a:latin typeface="Arial Narrow" panose="020B0606020202030204" pitchFamily="34" charset="0"/>
              </a:rPr>
              <a:t>Частичное гарантирование по </a:t>
            </a:r>
            <a:r>
              <a:rPr lang="ru-RU" sz="1800" b="1" i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кредитам по </a:t>
            </a:r>
            <a:r>
              <a:rPr lang="ru-RU" sz="1800" b="1" i="1" dirty="0">
                <a:solidFill>
                  <a:srgbClr val="0070C0"/>
                </a:solidFill>
                <a:latin typeface="Arial Narrow" panose="020B0606020202030204" pitchFamily="34" charset="0"/>
              </a:rPr>
              <a:t>РК</a:t>
            </a:r>
          </a:p>
        </p:txBody>
      </p:sp>
      <p:sp>
        <p:nvSpPr>
          <p:cNvPr id="9" name="Пятиугольник 8"/>
          <p:cNvSpPr/>
          <p:nvPr/>
        </p:nvSpPr>
        <p:spPr>
          <a:xfrm flipH="1">
            <a:off x="9221821" y="1320547"/>
            <a:ext cx="1696727" cy="173498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sz="1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На </a:t>
            </a:r>
            <a:r>
              <a:rPr lang="ru-RU" sz="10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01.10.2022 </a:t>
            </a:r>
            <a:r>
              <a:rPr lang="ru-RU" sz="1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г.</a:t>
            </a: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1407031"/>
              </p:ext>
            </p:extLst>
          </p:nvPr>
        </p:nvGraphicFramePr>
        <p:xfrm>
          <a:off x="1009651" y="1733550"/>
          <a:ext cx="4829174" cy="2695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9784428"/>
              </p:ext>
            </p:extLst>
          </p:nvPr>
        </p:nvGraphicFramePr>
        <p:xfrm>
          <a:off x="6324599" y="1790700"/>
          <a:ext cx="5172075" cy="2733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1683195" y="5126307"/>
            <a:ext cx="3531141" cy="815742"/>
          </a:xfrm>
          <a:prstGeom prst="rect">
            <a:avLst/>
          </a:prstGeom>
          <a:ln>
            <a:solidFill>
              <a:srgbClr val="C00000"/>
            </a:solidFill>
            <a:prstDash val="sysDash"/>
          </a:ln>
        </p:spPr>
        <p:txBody>
          <a:bodyPr wrap="square" anchor="ctr">
            <a:noAutofit/>
          </a:bodyPr>
          <a:lstStyle/>
          <a:p>
            <a:pPr algn="ctr"/>
            <a:r>
              <a:rPr lang="ru-RU" sz="1200" dirty="0" smtClean="0">
                <a:latin typeface="Century Gothic" panose="020B0502020202020204" pitchFamily="34" charset="0"/>
              </a:rPr>
              <a:t>Итого за весь период </a:t>
            </a:r>
            <a:r>
              <a:rPr lang="ru-RU" sz="1200" dirty="0">
                <a:latin typeface="Century Gothic" panose="020B0502020202020204" pitchFamily="34" charset="0"/>
              </a:rPr>
              <a:t>поддержано</a:t>
            </a:r>
          </a:p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537</a:t>
            </a:r>
            <a:r>
              <a:rPr lang="ru-RU" sz="12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ru-RU" sz="1200" dirty="0" smtClean="0">
                <a:latin typeface="Century Gothic" panose="020B0502020202020204" pitchFamily="34" charset="0"/>
              </a:rPr>
              <a:t>заемщиков</a:t>
            </a:r>
            <a:endParaRPr lang="ru-RU" sz="1200" dirty="0">
              <a:latin typeface="Century Gothic" panose="020B0502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018100" y="5097732"/>
            <a:ext cx="3531141" cy="815742"/>
          </a:xfrm>
          <a:prstGeom prst="rect">
            <a:avLst/>
          </a:prstGeom>
          <a:ln>
            <a:solidFill>
              <a:srgbClr val="C00000"/>
            </a:solidFill>
            <a:prstDash val="sysDash"/>
          </a:ln>
        </p:spPr>
        <p:txBody>
          <a:bodyPr wrap="square" anchor="ctr">
            <a:noAutofit/>
          </a:bodyPr>
          <a:lstStyle/>
          <a:p>
            <a:pPr algn="ctr"/>
            <a:r>
              <a:rPr lang="ru-RU" sz="1200" dirty="0">
                <a:latin typeface="Century Gothic" panose="020B0502020202020204" pitchFamily="34" charset="0"/>
              </a:rPr>
              <a:t>Итого за весь период сумма кредитов поддержанных заемщиков </a:t>
            </a:r>
            <a:r>
              <a:rPr lang="ru-RU" sz="12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11,3</a:t>
            </a:r>
            <a:r>
              <a:rPr lang="en-US" sz="12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ru-RU" sz="12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млрд </a:t>
            </a:r>
            <a:r>
              <a:rPr lang="ru-RU" sz="1200" dirty="0" smtClean="0">
                <a:latin typeface="Century Gothic" panose="020B0502020202020204" pitchFamily="34" charset="0"/>
              </a:rPr>
              <a:t>тенге</a:t>
            </a:r>
            <a:endParaRPr lang="ru-RU" sz="1200" dirty="0">
              <a:latin typeface="Century Gothic" panose="020B0502020202020204" pitchFamily="34" charset="0"/>
            </a:endParaRPr>
          </a:p>
        </p:txBody>
      </p:sp>
      <p:sp>
        <p:nvSpPr>
          <p:cNvPr id="10" name="object 31"/>
          <p:cNvSpPr txBox="1"/>
          <p:nvPr/>
        </p:nvSpPr>
        <p:spPr>
          <a:xfrm>
            <a:off x="109220" y="6599935"/>
            <a:ext cx="10928894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900" i="1" spc="-5" dirty="0" smtClean="0">
                <a:latin typeface="Arial"/>
                <a:cs typeface="Arial"/>
              </a:rPr>
              <a:t>Источник – данные Фонда «Даму»</a:t>
            </a:r>
            <a:endParaRPr sz="9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5914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E491-5EF2-4275-9C8C-803B79656BAF}" type="slidenum">
              <a:rPr lang="ru-RU" smtClean="0"/>
              <a:t>18</a:t>
            </a:fld>
            <a:endParaRPr lang="ru-RU" dirty="0"/>
          </a:p>
        </p:txBody>
      </p:sp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334963" y="341434"/>
            <a:ext cx="7754815" cy="599599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Arial Narrow" panose="020B0606020202030204" pitchFamily="34" charset="0"/>
              </a:rPr>
              <a:t>Примеры поддержанных проектов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424354" y="1658155"/>
            <a:ext cx="9144000" cy="252000"/>
          </a:xfrm>
          <a:prstGeom prst="rect">
            <a:avLst/>
          </a:prstGeom>
          <a:solidFill>
            <a:srgbClr val="C6E7FC">
              <a:alpha val="50000"/>
            </a:srgbClr>
          </a:solidFill>
        </p:spPr>
        <p:txBody>
          <a:bodyPr wrap="square" lIns="0" tIns="0" rIns="0" bIns="0" anchor="ctr" anchorCtr="0">
            <a:noAutofit/>
          </a:bodyPr>
          <a:lstStyle/>
          <a:p>
            <a:pPr lvl="0" algn="ctr">
              <a:defRPr/>
            </a:pPr>
            <a:r>
              <a:rPr lang="ru-RU" sz="1200" b="1" kern="0" dirty="0">
                <a:solidFill>
                  <a:prstClr val="black"/>
                </a:solidFill>
                <a:latin typeface="Century Gothic"/>
              </a:rPr>
              <a:t>ИП «Верона</a:t>
            </a:r>
            <a:r>
              <a:rPr lang="ru-RU" sz="1200" b="1" kern="0" dirty="0" smtClean="0">
                <a:solidFill>
                  <a:prstClr val="black"/>
                </a:solidFill>
                <a:latin typeface="Century Gothic"/>
              </a:rPr>
              <a:t>» 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</a:rPr>
              <a:t>– производство мебели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2750361" y="2401623"/>
            <a:ext cx="1733825" cy="873676"/>
          </a:xfrm>
          <a:prstGeom prst="rect">
            <a:avLst/>
          </a:prstGeom>
          <a:noFill/>
        </p:spPr>
        <p:txBody>
          <a:bodyPr wrap="square" lIns="0" tIns="0" rIns="0" bIns="0" anchor="t" anchorCtr="0">
            <a:noAutofit/>
          </a:bodyPr>
          <a:lstStyle/>
          <a:p>
            <a:r>
              <a:rPr lang="ru-RU" sz="900" dirty="0" smtClean="0">
                <a:solidFill>
                  <a:prstClr val="black"/>
                </a:solidFill>
                <a:latin typeface="Century Gothic"/>
              </a:rPr>
              <a:t>Пополнение оборотных средств для производства мебели</a:t>
            </a:r>
            <a:endParaRPr lang="kk-KZ" sz="900" dirty="0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817914" y="2109510"/>
            <a:ext cx="1061308" cy="307777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Autofit/>
          </a:bodyPr>
          <a:lstStyle/>
          <a:p>
            <a:r>
              <a:rPr lang="ru-RU" sz="1600" b="1" dirty="0" smtClean="0">
                <a:solidFill>
                  <a:srgbClr val="31B6FD"/>
                </a:solidFill>
                <a:latin typeface="Century Gothic"/>
              </a:rPr>
              <a:t>Проект</a:t>
            </a:r>
            <a:endParaRPr lang="ru-RU" sz="1600" b="1" dirty="0">
              <a:solidFill>
                <a:srgbClr val="31B6FD"/>
              </a:solidFill>
              <a:latin typeface="Century Gothic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604473" y="2401623"/>
            <a:ext cx="1616017" cy="883790"/>
          </a:xfrm>
          <a:prstGeom prst="rect">
            <a:avLst/>
          </a:prstGeom>
          <a:noFill/>
        </p:spPr>
        <p:txBody>
          <a:bodyPr wrap="square" lIns="0" tIns="0" rIns="0" bIns="0" anchor="t" anchorCtr="0">
            <a:noAutofit/>
          </a:bodyPr>
          <a:lstStyle/>
          <a:p>
            <a:r>
              <a:rPr lang="ru-RU" sz="1200" b="1" dirty="0" smtClean="0">
                <a:solidFill>
                  <a:prstClr val="black"/>
                </a:solidFill>
                <a:latin typeface="Century Gothic"/>
              </a:rPr>
              <a:t> </a:t>
            </a:r>
            <a:r>
              <a:rPr lang="en-US" sz="1200" b="1" dirty="0" smtClean="0">
                <a:solidFill>
                  <a:prstClr val="black"/>
                </a:solidFill>
                <a:latin typeface="Century Gothic"/>
              </a:rPr>
              <a:t>8 533</a:t>
            </a:r>
            <a:r>
              <a:rPr lang="ru-RU" sz="1200" b="1" dirty="0" smtClean="0">
                <a:solidFill>
                  <a:prstClr val="black"/>
                </a:solidFill>
                <a:latin typeface="Century Gothic"/>
              </a:rPr>
              <a:t> млн </a:t>
            </a:r>
            <a:r>
              <a:rPr lang="ru-RU" sz="1200" b="1" dirty="0" err="1" smtClean="0">
                <a:solidFill>
                  <a:prstClr val="black"/>
                </a:solidFill>
                <a:latin typeface="Century Gothic"/>
              </a:rPr>
              <a:t>тг</a:t>
            </a:r>
            <a:r>
              <a:rPr lang="ru-RU" sz="1200" b="1" dirty="0" smtClean="0">
                <a:solidFill>
                  <a:prstClr val="black"/>
                </a:solidFill>
                <a:latin typeface="Century Gothic"/>
              </a:rPr>
              <a:t> (ВКЛ)</a:t>
            </a:r>
          </a:p>
          <a:p>
            <a:pPr marL="79375" indent="-79375">
              <a:buFont typeface="Arial" pitchFamily="34" charset="0"/>
              <a:buChar char="•"/>
            </a:pPr>
            <a:r>
              <a:rPr lang="ru-RU" sz="1000" dirty="0">
                <a:solidFill>
                  <a:prstClr val="black"/>
                </a:solidFill>
                <a:latin typeface="Century Gothic"/>
              </a:rPr>
              <a:t>Ставка </a:t>
            </a:r>
            <a:r>
              <a:rPr lang="ru-RU" sz="1000" dirty="0" smtClean="0">
                <a:solidFill>
                  <a:prstClr val="black"/>
                </a:solidFill>
                <a:latin typeface="Century Gothic"/>
              </a:rPr>
              <a:t>- 6%</a:t>
            </a:r>
          </a:p>
          <a:p>
            <a:pPr marL="79375" indent="-79375">
              <a:buFont typeface="Arial" pitchFamily="34" charset="0"/>
              <a:buChar char="•"/>
            </a:pPr>
            <a:r>
              <a:rPr lang="ru-RU" sz="1000" dirty="0">
                <a:solidFill>
                  <a:prstClr val="black"/>
                </a:solidFill>
                <a:latin typeface="Century Gothic"/>
              </a:rPr>
              <a:t>Проект получил льготный </a:t>
            </a:r>
            <a:r>
              <a:rPr lang="ru-RU" sz="1000" dirty="0" smtClean="0">
                <a:solidFill>
                  <a:prstClr val="black"/>
                </a:solidFill>
                <a:latin typeface="Century Gothic"/>
              </a:rPr>
              <a:t>кредит</a:t>
            </a:r>
            <a:endParaRPr lang="ru-RU" sz="1000" dirty="0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649368" y="2099986"/>
            <a:ext cx="1437232" cy="307777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Autofit/>
          </a:bodyPr>
          <a:lstStyle/>
          <a:p>
            <a:r>
              <a:rPr lang="ru-RU" sz="1600" b="1" dirty="0" smtClean="0">
                <a:solidFill>
                  <a:srgbClr val="31B6FD"/>
                </a:solidFill>
                <a:latin typeface="Century Gothic"/>
              </a:rPr>
              <a:t>Сумма займа</a:t>
            </a:r>
            <a:endParaRPr lang="ru-RU" sz="1600" b="1" dirty="0">
              <a:solidFill>
                <a:srgbClr val="31B6FD"/>
              </a:solidFill>
              <a:latin typeface="Century Gothic"/>
            </a:endParaRPr>
          </a:p>
        </p:txBody>
      </p:sp>
      <p:pic>
        <p:nvPicPr>
          <p:cNvPr id="30" name="Picture 4" descr="Картинки по запросу деньги иконка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srgbClr val="31B6F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517" y="2359479"/>
            <a:ext cx="481320" cy="48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Прямоугольник 30"/>
          <p:cNvSpPr/>
          <p:nvPr/>
        </p:nvSpPr>
        <p:spPr>
          <a:xfrm>
            <a:off x="2745053" y="4616607"/>
            <a:ext cx="1512555" cy="774543"/>
          </a:xfrm>
          <a:prstGeom prst="rect">
            <a:avLst/>
          </a:prstGeom>
          <a:noFill/>
        </p:spPr>
        <p:txBody>
          <a:bodyPr wrap="square" lIns="0" tIns="0" rIns="0" bIns="0" anchor="t" anchorCtr="0">
            <a:noAutofit/>
          </a:bodyPr>
          <a:lstStyle/>
          <a:p>
            <a:r>
              <a:rPr lang="ru-RU" sz="900" dirty="0">
                <a:solidFill>
                  <a:prstClr val="black"/>
                </a:solidFill>
                <a:latin typeface="Century Gothic"/>
              </a:rPr>
              <a:t>Пополнение оборотных средств для производства </a:t>
            </a:r>
            <a:r>
              <a:rPr lang="ru-RU" sz="900" dirty="0" smtClean="0">
                <a:solidFill>
                  <a:prstClr val="black"/>
                </a:solidFill>
                <a:latin typeface="Century Gothic"/>
              </a:rPr>
              <a:t>мебели</a:t>
            </a:r>
            <a:r>
              <a:rPr lang="en-US" sz="900" dirty="0" smtClean="0">
                <a:solidFill>
                  <a:prstClr val="black"/>
                </a:solidFill>
                <a:latin typeface="Century Gothic"/>
              </a:rPr>
              <a:t> </a:t>
            </a:r>
            <a:r>
              <a:rPr lang="ru-RU" sz="900" dirty="0" smtClean="0">
                <a:solidFill>
                  <a:prstClr val="black"/>
                </a:solidFill>
                <a:latin typeface="Century Gothic"/>
              </a:rPr>
              <a:t>и строительство производственного здания</a:t>
            </a:r>
            <a:endParaRPr lang="kk-KZ" sz="900" dirty="0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812606" y="4324494"/>
            <a:ext cx="1061308" cy="307777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Autofit/>
          </a:bodyPr>
          <a:lstStyle/>
          <a:p>
            <a:r>
              <a:rPr lang="ru-RU" sz="1600" b="1" dirty="0" smtClean="0">
                <a:solidFill>
                  <a:srgbClr val="31B6FD"/>
                </a:solidFill>
                <a:latin typeface="Century Gothic"/>
              </a:rPr>
              <a:t>Проект</a:t>
            </a:r>
            <a:endParaRPr lang="ru-RU" sz="1600" b="1" dirty="0">
              <a:solidFill>
                <a:srgbClr val="31B6FD"/>
              </a:solidFill>
              <a:latin typeface="Century Gothic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599165" y="4616607"/>
            <a:ext cx="1616017" cy="883790"/>
          </a:xfrm>
          <a:prstGeom prst="rect">
            <a:avLst/>
          </a:prstGeom>
          <a:noFill/>
        </p:spPr>
        <p:txBody>
          <a:bodyPr wrap="square" lIns="0" tIns="0" rIns="0" bIns="0" anchor="t" anchorCtr="0">
            <a:noAutofit/>
          </a:bodyPr>
          <a:lstStyle/>
          <a:p>
            <a:r>
              <a:rPr lang="ru-RU" sz="1200" b="1" dirty="0" smtClean="0">
                <a:solidFill>
                  <a:prstClr val="black"/>
                </a:solidFill>
                <a:latin typeface="Century Gothic"/>
              </a:rPr>
              <a:t> </a:t>
            </a:r>
            <a:r>
              <a:rPr lang="ru-RU" sz="1200" b="1" dirty="0">
                <a:solidFill>
                  <a:prstClr val="black"/>
                </a:solidFill>
                <a:latin typeface="Century Gothic"/>
              </a:rPr>
              <a:t>1 </a:t>
            </a:r>
            <a:r>
              <a:rPr lang="en-US" sz="1200" b="1" dirty="0" smtClean="0">
                <a:solidFill>
                  <a:prstClr val="black"/>
                </a:solidFill>
                <a:latin typeface="Century Gothic"/>
              </a:rPr>
              <a:t>067</a:t>
            </a:r>
            <a:r>
              <a:rPr lang="ru-RU" sz="1200" b="1" dirty="0" smtClean="0">
                <a:solidFill>
                  <a:prstClr val="black"/>
                </a:solidFill>
                <a:latin typeface="Century Gothic"/>
              </a:rPr>
              <a:t> млн </a:t>
            </a:r>
            <a:r>
              <a:rPr lang="ru-RU" sz="1200" b="1" dirty="0" err="1" smtClean="0">
                <a:solidFill>
                  <a:prstClr val="black"/>
                </a:solidFill>
                <a:latin typeface="Century Gothic"/>
              </a:rPr>
              <a:t>тг</a:t>
            </a:r>
            <a:r>
              <a:rPr lang="en-US" sz="1200" b="1" dirty="0" smtClean="0">
                <a:solidFill>
                  <a:prstClr val="black"/>
                </a:solidFill>
                <a:latin typeface="Century Gothic"/>
              </a:rPr>
              <a:t> (</a:t>
            </a:r>
            <a:r>
              <a:rPr lang="ru-RU" sz="1200" b="1" dirty="0" smtClean="0">
                <a:solidFill>
                  <a:prstClr val="black"/>
                </a:solidFill>
                <a:latin typeface="Century Gothic"/>
              </a:rPr>
              <a:t>ВКЛ</a:t>
            </a:r>
            <a:r>
              <a:rPr lang="en-US" sz="1200" b="1" dirty="0" smtClean="0">
                <a:solidFill>
                  <a:prstClr val="black"/>
                </a:solidFill>
                <a:latin typeface="Century Gothic"/>
              </a:rPr>
              <a:t>)</a:t>
            </a:r>
            <a:endParaRPr lang="ru-RU" sz="1200" b="1" dirty="0" smtClean="0">
              <a:solidFill>
                <a:prstClr val="black"/>
              </a:solidFill>
              <a:latin typeface="Century Gothic"/>
            </a:endParaRPr>
          </a:p>
          <a:p>
            <a:r>
              <a:rPr lang="ru-RU" sz="1200" b="1" dirty="0" smtClean="0">
                <a:solidFill>
                  <a:prstClr val="black"/>
                </a:solidFill>
                <a:latin typeface="Century Gothic"/>
              </a:rPr>
              <a:t>500 млн </a:t>
            </a:r>
            <a:r>
              <a:rPr lang="ru-RU" sz="1200" b="1" dirty="0" err="1" smtClean="0">
                <a:solidFill>
                  <a:prstClr val="black"/>
                </a:solidFill>
                <a:latin typeface="Century Gothic"/>
              </a:rPr>
              <a:t>тг</a:t>
            </a:r>
            <a:r>
              <a:rPr lang="ru-RU" sz="1200" b="1" dirty="0" smtClean="0">
                <a:solidFill>
                  <a:prstClr val="black"/>
                </a:solidFill>
                <a:latin typeface="Century Gothic"/>
              </a:rPr>
              <a:t> (НКЛ)</a:t>
            </a:r>
            <a:endParaRPr lang="ru-RU" sz="1200" b="1" dirty="0">
              <a:solidFill>
                <a:prstClr val="black"/>
              </a:solidFill>
              <a:latin typeface="Century Gothic"/>
            </a:endParaRPr>
          </a:p>
          <a:p>
            <a:pPr marL="79375" indent="-79375">
              <a:buFont typeface="Arial" pitchFamily="34" charset="0"/>
              <a:buChar char="•"/>
            </a:pPr>
            <a:r>
              <a:rPr lang="ru-RU" sz="1000" dirty="0">
                <a:solidFill>
                  <a:prstClr val="black"/>
                </a:solidFill>
                <a:latin typeface="Century Gothic"/>
              </a:rPr>
              <a:t>Ставка </a:t>
            </a:r>
            <a:r>
              <a:rPr lang="ru-RU" sz="1000" dirty="0" smtClean="0">
                <a:solidFill>
                  <a:prstClr val="black"/>
                </a:solidFill>
                <a:latin typeface="Century Gothic"/>
              </a:rPr>
              <a:t>- 6</a:t>
            </a:r>
            <a:r>
              <a:rPr lang="ru-RU" sz="1000" dirty="0">
                <a:solidFill>
                  <a:prstClr val="black"/>
                </a:solidFill>
                <a:latin typeface="Century Gothic"/>
              </a:rPr>
              <a:t>%</a:t>
            </a:r>
          </a:p>
          <a:p>
            <a:pPr marL="79375" indent="-79375">
              <a:buFont typeface="Arial" pitchFamily="34" charset="0"/>
              <a:buChar char="•"/>
            </a:pPr>
            <a:r>
              <a:rPr lang="ru-RU" sz="1000" dirty="0">
                <a:solidFill>
                  <a:prstClr val="black"/>
                </a:solidFill>
                <a:latin typeface="Century Gothic"/>
              </a:rPr>
              <a:t>Проект получил льготный кредит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5653585" y="4324495"/>
            <a:ext cx="1437232" cy="307777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Autofit/>
          </a:bodyPr>
          <a:lstStyle/>
          <a:p>
            <a:r>
              <a:rPr lang="ru-RU" sz="1600" b="1" dirty="0" smtClean="0">
                <a:solidFill>
                  <a:srgbClr val="31B6FD"/>
                </a:solidFill>
                <a:latin typeface="Century Gothic"/>
              </a:rPr>
              <a:t>Сумма займа</a:t>
            </a:r>
            <a:endParaRPr lang="ru-RU" sz="1600" b="1" dirty="0">
              <a:solidFill>
                <a:srgbClr val="31B6FD"/>
              </a:solidFill>
              <a:latin typeface="Century Gothic"/>
            </a:endParaRPr>
          </a:p>
        </p:txBody>
      </p:sp>
      <p:pic>
        <p:nvPicPr>
          <p:cNvPr id="35" name="Picture 4" descr="Картинки по запросу деньги иконка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srgbClr val="31B6F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610" y="4591320"/>
            <a:ext cx="481320" cy="48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3" cstate="print">
            <a:duotone>
              <a:srgbClr val="31B6F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59" y="2401623"/>
            <a:ext cx="480907" cy="480907"/>
          </a:xfrm>
          <a:prstGeom prst="rect">
            <a:avLst/>
          </a:prstGeom>
          <a:noFill/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3" cstate="print">
            <a:duotone>
              <a:srgbClr val="31B6F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369" y="4632271"/>
            <a:ext cx="480907" cy="480907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642" y="1922856"/>
            <a:ext cx="2558058" cy="1706169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1405304" y="3772705"/>
            <a:ext cx="9144000" cy="252000"/>
          </a:xfrm>
          <a:prstGeom prst="rect">
            <a:avLst/>
          </a:prstGeom>
          <a:solidFill>
            <a:srgbClr val="C6E7FC">
              <a:alpha val="50000"/>
            </a:srgbClr>
          </a:solidFill>
        </p:spPr>
        <p:txBody>
          <a:bodyPr wrap="square" lIns="0" tIns="0" rIns="0" bIns="0" anchor="ctr" anchorCtr="0">
            <a:noAutofit/>
          </a:bodyPr>
          <a:lstStyle/>
          <a:p>
            <a:pPr lvl="0" algn="ctr"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</a:rPr>
              <a:t>ТОО «</a:t>
            </a:r>
            <a:r>
              <a:rPr lang="en-US" sz="1200" b="1" kern="0" dirty="0">
                <a:solidFill>
                  <a:prstClr val="black"/>
                </a:solidFill>
                <a:latin typeface="Century Gothic"/>
              </a:rPr>
              <a:t>P.T.Z.»</a:t>
            </a: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</a:rPr>
              <a:t> 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</a:rPr>
              <a:t>– производство </a:t>
            </a:r>
            <a:r>
              <a:rPr lang="kk-KZ" sz="1200" kern="0" dirty="0" smtClean="0">
                <a:solidFill>
                  <a:prstClr val="black"/>
                </a:solidFill>
                <a:latin typeface="Century Gothic"/>
              </a:rPr>
              <a:t>стульев и другой мебели</a:t>
            </a:r>
            <a:endParaRPr kumimoji="0" lang="ru-RU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</a:endParaRPr>
          </a:p>
        </p:txBody>
      </p:sp>
      <p:pic>
        <p:nvPicPr>
          <p:cNvPr id="21" name="Рисунок 20" descr="C:\Users\Zhanar.Baigutova\Desktop\МО\с 19.04.2021-24.06.2021\Доп.МО\P.T.Z\фото\IMG-20210514-WA0029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476" y="4040504"/>
            <a:ext cx="2571750" cy="1636396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object 31"/>
          <p:cNvSpPr txBox="1"/>
          <p:nvPr/>
        </p:nvSpPr>
        <p:spPr>
          <a:xfrm>
            <a:off x="109220" y="6599935"/>
            <a:ext cx="10928894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900" i="1" spc="-5" dirty="0" smtClean="0">
                <a:latin typeface="Arial"/>
                <a:cs typeface="Arial"/>
              </a:rPr>
              <a:t>Источник – данные Фонда «Даму»</a:t>
            </a:r>
            <a:endParaRPr sz="9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2613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E491-5EF2-4275-9C8C-803B79656BAF}" type="slidenum">
              <a:rPr lang="ru-RU" smtClean="0"/>
              <a:t>19</a:t>
            </a:fld>
            <a:endParaRPr lang="ru-RU" dirty="0"/>
          </a:p>
        </p:txBody>
      </p:sp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334963" y="348139"/>
            <a:ext cx="7754815" cy="599599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Linux Libertine"/>
              </a:rPr>
              <a:t>Мебельная </a:t>
            </a:r>
            <a:r>
              <a:rPr lang="ru-RU" sz="2800" b="1" dirty="0">
                <a:latin typeface="Linux Libertine"/>
              </a:rPr>
              <a:t>промышленность </a:t>
            </a:r>
            <a:r>
              <a:rPr lang="ru-RU" sz="2800" b="1" dirty="0" smtClean="0">
                <a:solidFill>
                  <a:srgbClr val="000000"/>
                </a:solidFill>
                <a:latin typeface="Linux Libertine"/>
              </a:rPr>
              <a:t/>
            </a:r>
            <a:br>
              <a:rPr lang="ru-RU" sz="2800" b="1" dirty="0" smtClean="0">
                <a:solidFill>
                  <a:srgbClr val="000000"/>
                </a:solidFill>
                <a:latin typeface="Linux Libertine"/>
              </a:rPr>
            </a:br>
            <a:r>
              <a:rPr lang="ru-RU" sz="1800" b="1" i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Международный опыт</a:t>
            </a:r>
            <a:endParaRPr lang="ru-RU" sz="1800" b="1" dirty="0">
              <a:latin typeface="Arial Narrow" panose="020B0606020202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34963" y="1787799"/>
            <a:ext cx="1071920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Century Gothic" panose="020B0502020202020204" pitchFamily="34" charset="0"/>
              </a:rPr>
              <a:t>Мировыми </a:t>
            </a:r>
            <a:r>
              <a:rPr lang="ru-RU" dirty="0">
                <a:latin typeface="Century Gothic" panose="020B0502020202020204" pitchFamily="34" charset="0"/>
              </a:rPr>
              <a:t>лидерами в производстве </a:t>
            </a:r>
            <a:r>
              <a:rPr lang="ru-RU" dirty="0" smtClean="0">
                <a:latin typeface="Century Gothic" panose="020B0502020202020204" pitchFamily="34" charset="0"/>
              </a:rPr>
              <a:t>мебели являются</a:t>
            </a:r>
            <a:r>
              <a:rPr lang="ru-RU" dirty="0" smtClean="0"/>
              <a:t> </a:t>
            </a:r>
            <a:r>
              <a:rPr lang="ru-RU" dirty="0">
                <a:solidFill>
                  <a:srgbClr val="C00000"/>
                </a:solidFill>
                <a:latin typeface="Century Gothic" panose="020B0502020202020204" pitchFamily="34" charset="0"/>
              </a:rPr>
              <a:t>Китай, Польша, Германия, </a:t>
            </a:r>
            <a:r>
              <a:rPr lang="ru-RU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Вьетнам и Италия;</a:t>
            </a:r>
            <a:r>
              <a:rPr lang="ru-RU" sz="1600" dirty="0" smtClean="0">
                <a:latin typeface="Century Gothic" panose="020B0502020202020204" pitchFamily="34" charset="0"/>
              </a:rPr>
              <a:t/>
            </a:r>
            <a:br>
              <a:rPr lang="ru-RU" sz="1600" dirty="0" smtClean="0">
                <a:latin typeface="Century Gothic" panose="020B0502020202020204" pitchFamily="34" charset="0"/>
              </a:rPr>
            </a:br>
            <a:endParaRPr lang="ru-RU" sz="16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Century Gothic" panose="020B0502020202020204" pitchFamily="34" charset="0"/>
              </a:rPr>
              <a:t>На начало 2021 </a:t>
            </a:r>
            <a:r>
              <a:rPr lang="ru-RU" dirty="0" smtClean="0">
                <a:latin typeface="Century Gothic" panose="020B0502020202020204" pitchFamily="34" charset="0"/>
              </a:rPr>
              <a:t>года </a:t>
            </a:r>
            <a:r>
              <a:rPr lang="ru-RU" dirty="0">
                <a:solidFill>
                  <a:srgbClr val="C00000"/>
                </a:solidFill>
                <a:latin typeface="Century Gothic" panose="020B0502020202020204" pitchFamily="34" charset="0"/>
              </a:rPr>
              <a:t>Китай</a:t>
            </a:r>
            <a:r>
              <a:rPr lang="ru-RU" dirty="0">
                <a:latin typeface="Century Gothic" panose="020B0502020202020204" pitchFamily="34" charset="0"/>
              </a:rPr>
              <a:t> был ведущим экспортером мебели </a:t>
            </a:r>
            <a:r>
              <a:rPr lang="ru-RU" dirty="0" smtClean="0">
                <a:latin typeface="Century Gothic" panose="020B0502020202020204" pitchFamily="34" charset="0"/>
              </a:rPr>
              <a:t>в мире </a:t>
            </a:r>
            <a:r>
              <a:rPr lang="ru-RU" dirty="0">
                <a:latin typeface="Century Gothic" panose="020B0502020202020204" pitchFamily="34" charset="0"/>
              </a:rPr>
              <a:t>с объемом экспорта около </a:t>
            </a:r>
            <a:r>
              <a:rPr lang="ru-RU" b="1" dirty="0">
                <a:latin typeface="Century Gothic" panose="020B0502020202020204" pitchFamily="34" charset="0"/>
              </a:rPr>
              <a:t>69 </a:t>
            </a:r>
            <a:r>
              <a:rPr lang="ru-RU" b="1" dirty="0" smtClean="0">
                <a:latin typeface="Century Gothic" panose="020B0502020202020204" pitchFamily="34" charset="0"/>
              </a:rPr>
              <a:t>млрд долларов (36,2%). </a:t>
            </a:r>
            <a:r>
              <a:rPr lang="ru-RU" dirty="0">
                <a:solidFill>
                  <a:srgbClr val="C00000"/>
                </a:solidFill>
                <a:latin typeface="Century Gothic" panose="020B0502020202020204" pitchFamily="34" charset="0"/>
              </a:rPr>
              <a:t>Польша</a:t>
            </a:r>
            <a:r>
              <a:rPr lang="ru-RU" dirty="0">
                <a:latin typeface="Century Gothic" panose="020B0502020202020204" pitchFamily="34" charset="0"/>
              </a:rPr>
              <a:t> заняла </a:t>
            </a:r>
            <a:r>
              <a:rPr lang="ru-RU" b="1" dirty="0">
                <a:latin typeface="Century Gothic" panose="020B0502020202020204" pitchFamily="34" charset="0"/>
              </a:rPr>
              <a:t>второе место, </a:t>
            </a:r>
            <a:r>
              <a:rPr lang="ru-RU" dirty="0" smtClean="0">
                <a:latin typeface="Century Gothic" panose="020B0502020202020204" pitchFamily="34" charset="0"/>
              </a:rPr>
              <a:t>экспортировав </a:t>
            </a:r>
            <a:r>
              <a:rPr lang="ru-RU" dirty="0">
                <a:latin typeface="Century Gothic" panose="020B0502020202020204" pitchFamily="34" charset="0"/>
              </a:rPr>
              <a:t>мебели на сумму около </a:t>
            </a:r>
            <a:r>
              <a:rPr lang="ru-RU" b="1" dirty="0">
                <a:latin typeface="Century Gothic" panose="020B0502020202020204" pitchFamily="34" charset="0"/>
              </a:rPr>
              <a:t>12,8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b="1" dirty="0">
                <a:latin typeface="Century Gothic" panose="020B0502020202020204" pitchFamily="34" charset="0"/>
              </a:rPr>
              <a:t>млрд </a:t>
            </a:r>
            <a:r>
              <a:rPr lang="ru-RU" b="1" dirty="0" smtClean="0">
                <a:latin typeface="Century Gothic" panose="020B0502020202020204" pitchFamily="34" charset="0"/>
              </a:rPr>
              <a:t>долларов (6,7%).</a:t>
            </a:r>
            <a:endParaRPr lang="en-US" b="1" dirty="0" smtClean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 smtClean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Century Gothic" panose="020B0502020202020204" pitchFamily="34" charset="0"/>
              </a:rPr>
              <a:t>Ведущими </a:t>
            </a:r>
            <a:r>
              <a:rPr lang="ru-RU" dirty="0">
                <a:latin typeface="Century Gothic" panose="020B0502020202020204" pitchFamily="34" charset="0"/>
              </a:rPr>
              <a:t>импортерами мебели являются </a:t>
            </a:r>
            <a:r>
              <a:rPr lang="ru-RU" dirty="0">
                <a:solidFill>
                  <a:srgbClr val="C00000"/>
                </a:solidFill>
                <a:latin typeface="Century Gothic" panose="020B0502020202020204" pitchFamily="34" charset="0"/>
              </a:rPr>
              <a:t>США, </a:t>
            </a:r>
            <a:r>
              <a:rPr lang="ru-RU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Германия, Франция и </a:t>
            </a:r>
            <a:r>
              <a:rPr lang="ru-RU" dirty="0">
                <a:solidFill>
                  <a:srgbClr val="C00000"/>
                </a:solidFill>
                <a:latin typeface="Century Gothic" panose="020B0502020202020204" pitchFamily="34" charset="0"/>
              </a:rPr>
              <a:t>Великобритания</a:t>
            </a:r>
            <a:r>
              <a:rPr lang="ru-RU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,</a:t>
            </a:r>
            <a:r>
              <a:rPr lang="ru-RU" dirty="0" smtClean="0">
                <a:latin typeface="Century Gothic" panose="020B0502020202020204" pitchFamily="34" charset="0"/>
              </a:rPr>
              <a:t> </a:t>
            </a:r>
            <a:r>
              <a:rPr lang="ru-RU" dirty="0">
                <a:latin typeface="Century Gothic" panose="020B0502020202020204" pitchFamily="34" charset="0"/>
              </a:rPr>
              <a:t>на долю которых приходится около </a:t>
            </a:r>
            <a:r>
              <a:rPr lang="ru-RU" dirty="0" smtClean="0">
                <a:latin typeface="Century Gothic" panose="020B0502020202020204" pitchFamily="34" charset="0"/>
              </a:rPr>
              <a:t>половины мирового </a:t>
            </a:r>
            <a:r>
              <a:rPr lang="ru-RU" dirty="0">
                <a:latin typeface="Century Gothic" panose="020B0502020202020204" pitchFamily="34" charset="0"/>
              </a:rPr>
              <a:t>потребления мебели.</a:t>
            </a:r>
            <a:r>
              <a:rPr lang="ru-RU" sz="1600" dirty="0" smtClean="0">
                <a:latin typeface="Century Gothic" panose="020B0502020202020204" pitchFamily="34" charset="0"/>
              </a:rPr>
              <a:t/>
            </a:r>
            <a:br>
              <a:rPr lang="ru-RU" sz="1600" dirty="0" smtClean="0">
                <a:latin typeface="Century Gothic" panose="020B0502020202020204" pitchFamily="34" charset="0"/>
              </a:rPr>
            </a:br>
            <a:endParaRPr lang="ru-RU" sz="1600" dirty="0">
              <a:latin typeface="Century Gothic" panose="020B0502020202020204" pitchFamily="34" charset="0"/>
            </a:endParaRPr>
          </a:p>
          <a:p>
            <a:endParaRPr lang="ru-RU" sz="16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98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object 33"/>
          <p:cNvGrpSpPr/>
          <p:nvPr/>
        </p:nvGrpSpPr>
        <p:grpSpPr>
          <a:xfrm>
            <a:off x="9578531" y="1248856"/>
            <a:ext cx="2266315" cy="2151288"/>
            <a:chOff x="9592818" y="4185517"/>
            <a:chExt cx="2266315" cy="1792627"/>
          </a:xfrm>
        </p:grpSpPr>
        <p:sp>
          <p:nvSpPr>
            <p:cNvPr id="42" name="object 34"/>
            <p:cNvSpPr/>
            <p:nvPr/>
          </p:nvSpPr>
          <p:spPr>
            <a:xfrm>
              <a:off x="9592818" y="4394454"/>
              <a:ext cx="2266315" cy="1583690"/>
            </a:xfrm>
            <a:custGeom>
              <a:avLst/>
              <a:gdLst/>
              <a:ahLst/>
              <a:cxnLst/>
              <a:rect l="l" t="t" r="r" b="b"/>
              <a:pathLst>
                <a:path w="2266315" h="1583689">
                  <a:moveTo>
                    <a:pt x="0" y="84709"/>
                  </a:moveTo>
                  <a:lnTo>
                    <a:pt x="6645" y="51702"/>
                  </a:lnTo>
                  <a:lnTo>
                    <a:pt x="24780" y="24780"/>
                  </a:lnTo>
                  <a:lnTo>
                    <a:pt x="51702" y="6645"/>
                  </a:lnTo>
                  <a:lnTo>
                    <a:pt x="84708" y="0"/>
                  </a:lnTo>
                  <a:lnTo>
                    <a:pt x="2181479" y="0"/>
                  </a:lnTo>
                  <a:lnTo>
                    <a:pt x="2214485" y="6645"/>
                  </a:lnTo>
                  <a:lnTo>
                    <a:pt x="2241407" y="24780"/>
                  </a:lnTo>
                  <a:lnTo>
                    <a:pt x="2259542" y="51702"/>
                  </a:lnTo>
                  <a:lnTo>
                    <a:pt x="2266187" y="84709"/>
                  </a:lnTo>
                  <a:lnTo>
                    <a:pt x="2266187" y="1498765"/>
                  </a:lnTo>
                  <a:lnTo>
                    <a:pt x="2259542" y="1531722"/>
                  </a:lnTo>
                  <a:lnTo>
                    <a:pt x="2241407" y="1558636"/>
                  </a:lnTo>
                  <a:lnTo>
                    <a:pt x="2214485" y="1576781"/>
                  </a:lnTo>
                  <a:lnTo>
                    <a:pt x="2181479" y="1583436"/>
                  </a:lnTo>
                  <a:lnTo>
                    <a:pt x="84708" y="1583436"/>
                  </a:lnTo>
                  <a:lnTo>
                    <a:pt x="51702" y="1576781"/>
                  </a:lnTo>
                  <a:lnTo>
                    <a:pt x="24780" y="1558636"/>
                  </a:lnTo>
                  <a:lnTo>
                    <a:pt x="6645" y="1531722"/>
                  </a:lnTo>
                  <a:lnTo>
                    <a:pt x="0" y="1498765"/>
                  </a:lnTo>
                  <a:lnTo>
                    <a:pt x="0" y="84709"/>
                  </a:lnTo>
                  <a:close/>
                </a:path>
              </a:pathLst>
            </a:custGeom>
            <a:ln w="28575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3" name="object 35"/>
            <p:cNvSpPr/>
            <p:nvPr/>
          </p:nvSpPr>
          <p:spPr>
            <a:xfrm>
              <a:off x="10038588" y="4185517"/>
              <a:ext cx="1376680" cy="431507"/>
            </a:xfrm>
            <a:custGeom>
              <a:avLst/>
              <a:gdLst/>
              <a:ahLst/>
              <a:cxnLst/>
              <a:rect l="l" t="t" r="r" b="b"/>
              <a:pathLst>
                <a:path w="1376679" h="513714">
                  <a:moveTo>
                    <a:pt x="1290573" y="0"/>
                  </a:moveTo>
                  <a:lnTo>
                    <a:pt x="85597" y="0"/>
                  </a:lnTo>
                  <a:lnTo>
                    <a:pt x="52292" y="6731"/>
                  </a:lnTo>
                  <a:lnTo>
                    <a:pt x="25082" y="25082"/>
                  </a:lnTo>
                  <a:lnTo>
                    <a:pt x="6730" y="52292"/>
                  </a:lnTo>
                  <a:lnTo>
                    <a:pt x="0" y="85598"/>
                  </a:lnTo>
                  <a:lnTo>
                    <a:pt x="0" y="427990"/>
                  </a:lnTo>
                  <a:lnTo>
                    <a:pt x="6731" y="461295"/>
                  </a:lnTo>
                  <a:lnTo>
                    <a:pt x="25082" y="488505"/>
                  </a:lnTo>
                  <a:lnTo>
                    <a:pt x="52292" y="506856"/>
                  </a:lnTo>
                  <a:lnTo>
                    <a:pt x="85597" y="513588"/>
                  </a:lnTo>
                  <a:lnTo>
                    <a:pt x="1290573" y="513588"/>
                  </a:lnTo>
                  <a:lnTo>
                    <a:pt x="1323879" y="506856"/>
                  </a:lnTo>
                  <a:lnTo>
                    <a:pt x="1351089" y="488505"/>
                  </a:lnTo>
                  <a:lnTo>
                    <a:pt x="1369440" y="461295"/>
                  </a:lnTo>
                  <a:lnTo>
                    <a:pt x="1376171" y="427990"/>
                  </a:lnTo>
                  <a:lnTo>
                    <a:pt x="1376171" y="85598"/>
                  </a:lnTo>
                  <a:lnTo>
                    <a:pt x="1369441" y="52292"/>
                  </a:lnTo>
                  <a:lnTo>
                    <a:pt x="1351089" y="25082"/>
                  </a:lnTo>
                  <a:lnTo>
                    <a:pt x="1323879" y="6731"/>
                  </a:lnTo>
                  <a:lnTo>
                    <a:pt x="1290573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4" name="object 4"/>
          <p:cNvSpPr txBox="1"/>
          <p:nvPr/>
        </p:nvSpPr>
        <p:spPr>
          <a:xfrm>
            <a:off x="567639" y="2272741"/>
            <a:ext cx="257429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0"/>
              </a:spcBef>
            </a:pPr>
            <a:r>
              <a:rPr sz="2400" b="1" spc="-20" dirty="0">
                <a:solidFill>
                  <a:srgbClr val="001F5F"/>
                </a:solidFill>
                <a:latin typeface="Arial"/>
                <a:cs typeface="Arial"/>
              </a:rPr>
              <a:t>ОБЪЕМ</a:t>
            </a:r>
            <a:endParaRPr sz="24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400" b="1" spc="-30" dirty="0">
                <a:solidFill>
                  <a:srgbClr val="001F5F"/>
                </a:solidFill>
                <a:latin typeface="Arial"/>
                <a:cs typeface="Arial"/>
              </a:rPr>
              <a:t>ПРОИЗВОДСТВА</a:t>
            </a:r>
            <a:endParaRPr sz="2400" dirty="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851084" y="1254252"/>
            <a:ext cx="2271395" cy="2164715"/>
            <a:chOff x="3851084" y="1254252"/>
            <a:chExt cx="2271395" cy="2164715"/>
          </a:xfrm>
        </p:grpSpPr>
        <p:sp>
          <p:nvSpPr>
            <p:cNvPr id="6" name="object 6"/>
            <p:cNvSpPr/>
            <p:nvPr/>
          </p:nvSpPr>
          <p:spPr>
            <a:xfrm>
              <a:off x="3852671" y="1513332"/>
              <a:ext cx="2268220" cy="1903730"/>
            </a:xfrm>
            <a:custGeom>
              <a:avLst/>
              <a:gdLst/>
              <a:ahLst/>
              <a:cxnLst/>
              <a:rect l="l" t="t" r="r" b="b"/>
              <a:pathLst>
                <a:path w="2268220" h="1903729">
                  <a:moveTo>
                    <a:pt x="0" y="101726"/>
                  </a:moveTo>
                  <a:lnTo>
                    <a:pt x="8000" y="62150"/>
                  </a:lnTo>
                  <a:lnTo>
                    <a:pt x="29813" y="29813"/>
                  </a:lnTo>
                  <a:lnTo>
                    <a:pt x="62150" y="8001"/>
                  </a:lnTo>
                  <a:lnTo>
                    <a:pt x="101726" y="0"/>
                  </a:lnTo>
                  <a:lnTo>
                    <a:pt x="2165985" y="0"/>
                  </a:lnTo>
                  <a:lnTo>
                    <a:pt x="2205561" y="8000"/>
                  </a:lnTo>
                  <a:lnTo>
                    <a:pt x="2237898" y="29813"/>
                  </a:lnTo>
                  <a:lnTo>
                    <a:pt x="2259711" y="62150"/>
                  </a:lnTo>
                  <a:lnTo>
                    <a:pt x="2267712" y="101726"/>
                  </a:lnTo>
                  <a:lnTo>
                    <a:pt x="2267712" y="1801748"/>
                  </a:lnTo>
                  <a:lnTo>
                    <a:pt x="2259711" y="1841325"/>
                  </a:lnTo>
                  <a:lnTo>
                    <a:pt x="2237898" y="1873662"/>
                  </a:lnTo>
                  <a:lnTo>
                    <a:pt x="2205561" y="1895475"/>
                  </a:lnTo>
                  <a:lnTo>
                    <a:pt x="2165985" y="1903476"/>
                  </a:lnTo>
                  <a:lnTo>
                    <a:pt x="101726" y="1903476"/>
                  </a:lnTo>
                  <a:lnTo>
                    <a:pt x="62150" y="1895475"/>
                  </a:lnTo>
                  <a:lnTo>
                    <a:pt x="29813" y="1873662"/>
                  </a:lnTo>
                  <a:lnTo>
                    <a:pt x="8001" y="1841325"/>
                  </a:lnTo>
                  <a:lnTo>
                    <a:pt x="0" y="1801748"/>
                  </a:lnTo>
                  <a:lnTo>
                    <a:pt x="0" y="101726"/>
                  </a:lnTo>
                  <a:close/>
                </a:path>
              </a:pathLst>
            </a:custGeom>
            <a:ln w="317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object 7"/>
            <p:cNvSpPr/>
            <p:nvPr/>
          </p:nvSpPr>
          <p:spPr>
            <a:xfrm>
              <a:off x="4299203" y="1254252"/>
              <a:ext cx="1376680" cy="512445"/>
            </a:xfrm>
            <a:custGeom>
              <a:avLst/>
              <a:gdLst/>
              <a:ahLst/>
              <a:cxnLst/>
              <a:rect l="l" t="t" r="r" b="b"/>
              <a:pathLst>
                <a:path w="1376679" h="512444">
                  <a:moveTo>
                    <a:pt x="1290828" y="0"/>
                  </a:moveTo>
                  <a:lnTo>
                    <a:pt x="85344" y="0"/>
                  </a:lnTo>
                  <a:lnTo>
                    <a:pt x="52131" y="6709"/>
                  </a:lnTo>
                  <a:lnTo>
                    <a:pt x="25003" y="25003"/>
                  </a:lnTo>
                  <a:lnTo>
                    <a:pt x="6709" y="52131"/>
                  </a:lnTo>
                  <a:lnTo>
                    <a:pt x="0" y="85344"/>
                  </a:lnTo>
                  <a:lnTo>
                    <a:pt x="0" y="426720"/>
                  </a:lnTo>
                  <a:lnTo>
                    <a:pt x="6709" y="459932"/>
                  </a:lnTo>
                  <a:lnTo>
                    <a:pt x="25003" y="487060"/>
                  </a:lnTo>
                  <a:lnTo>
                    <a:pt x="52131" y="505354"/>
                  </a:lnTo>
                  <a:lnTo>
                    <a:pt x="85344" y="512063"/>
                  </a:lnTo>
                  <a:lnTo>
                    <a:pt x="1290828" y="512063"/>
                  </a:lnTo>
                  <a:lnTo>
                    <a:pt x="1324040" y="505354"/>
                  </a:lnTo>
                  <a:lnTo>
                    <a:pt x="1351168" y="487060"/>
                  </a:lnTo>
                  <a:lnTo>
                    <a:pt x="1369462" y="459932"/>
                  </a:lnTo>
                  <a:lnTo>
                    <a:pt x="1376172" y="426720"/>
                  </a:lnTo>
                  <a:lnTo>
                    <a:pt x="1376172" y="85344"/>
                  </a:lnTo>
                  <a:lnTo>
                    <a:pt x="1369462" y="52131"/>
                  </a:lnTo>
                  <a:lnTo>
                    <a:pt x="1351168" y="25003"/>
                  </a:lnTo>
                  <a:lnTo>
                    <a:pt x="1324040" y="6709"/>
                  </a:lnTo>
                  <a:lnTo>
                    <a:pt x="1290828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696458" y="1379346"/>
            <a:ext cx="741815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2021</a:t>
            </a:r>
            <a:r>
              <a:rPr sz="1500" b="1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 smtClean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lang="ru-RU" sz="1500" b="1" dirty="0" smtClean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338320" y="1877591"/>
            <a:ext cx="1299845" cy="1157605"/>
          </a:xfrm>
          <a:prstGeom prst="rect">
            <a:avLst/>
          </a:prstGeom>
        </p:spPr>
        <p:txBody>
          <a:bodyPr vert="horz" wrap="square" lIns="0" tIns="257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30"/>
              </a:spcBef>
            </a:pPr>
            <a:r>
              <a:rPr sz="4300" spc="-5" dirty="0">
                <a:solidFill>
                  <a:srgbClr val="00AF50"/>
                </a:solidFill>
                <a:latin typeface="Arial Black"/>
                <a:cs typeface="Arial Black"/>
              </a:rPr>
              <a:t>17,1</a:t>
            </a:r>
            <a:endParaRPr sz="4300" dirty="0">
              <a:latin typeface="Arial Black"/>
              <a:cs typeface="Arial Black"/>
            </a:endParaRPr>
          </a:p>
          <a:p>
            <a:pPr marL="197485">
              <a:lnSpc>
                <a:spcPct val="100000"/>
              </a:lnSpc>
              <a:spcBef>
                <a:spcPts val="500"/>
              </a:spcBef>
            </a:pPr>
            <a:r>
              <a:rPr sz="1100" i="1" dirty="0">
                <a:solidFill>
                  <a:srgbClr val="001F5F"/>
                </a:solidFill>
                <a:latin typeface="Arial"/>
                <a:cs typeface="Arial"/>
              </a:rPr>
              <a:t>трлн</a:t>
            </a:r>
            <a:r>
              <a:rPr sz="1100" i="1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100" i="1" spc="-5" dirty="0">
                <a:solidFill>
                  <a:srgbClr val="001F5F"/>
                </a:solidFill>
                <a:latin typeface="Arial"/>
                <a:cs typeface="Arial"/>
              </a:rPr>
              <a:t>тенге</a:t>
            </a:r>
            <a:endParaRPr sz="1100" dirty="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6743636" y="1254252"/>
            <a:ext cx="2272665" cy="2164715"/>
            <a:chOff x="6743636" y="1254252"/>
            <a:chExt cx="2272665" cy="2164715"/>
          </a:xfrm>
        </p:grpSpPr>
        <p:sp>
          <p:nvSpPr>
            <p:cNvPr id="11" name="object 11"/>
            <p:cNvSpPr/>
            <p:nvPr/>
          </p:nvSpPr>
          <p:spPr>
            <a:xfrm>
              <a:off x="6745223" y="1513332"/>
              <a:ext cx="2269490" cy="1903730"/>
            </a:xfrm>
            <a:custGeom>
              <a:avLst/>
              <a:gdLst/>
              <a:ahLst/>
              <a:cxnLst/>
              <a:rect l="l" t="t" r="r" b="b"/>
              <a:pathLst>
                <a:path w="2269490" h="1903729">
                  <a:moveTo>
                    <a:pt x="0" y="101726"/>
                  </a:moveTo>
                  <a:lnTo>
                    <a:pt x="8000" y="62150"/>
                  </a:lnTo>
                  <a:lnTo>
                    <a:pt x="29813" y="29813"/>
                  </a:lnTo>
                  <a:lnTo>
                    <a:pt x="62150" y="8001"/>
                  </a:lnTo>
                  <a:lnTo>
                    <a:pt x="101726" y="0"/>
                  </a:lnTo>
                  <a:lnTo>
                    <a:pt x="2167508" y="0"/>
                  </a:lnTo>
                  <a:lnTo>
                    <a:pt x="2207085" y="8000"/>
                  </a:lnTo>
                  <a:lnTo>
                    <a:pt x="2239422" y="29813"/>
                  </a:lnTo>
                  <a:lnTo>
                    <a:pt x="2261234" y="62150"/>
                  </a:lnTo>
                  <a:lnTo>
                    <a:pt x="2269235" y="101726"/>
                  </a:lnTo>
                  <a:lnTo>
                    <a:pt x="2269235" y="1801748"/>
                  </a:lnTo>
                  <a:lnTo>
                    <a:pt x="2261234" y="1841325"/>
                  </a:lnTo>
                  <a:lnTo>
                    <a:pt x="2239422" y="1873662"/>
                  </a:lnTo>
                  <a:lnTo>
                    <a:pt x="2207085" y="1895475"/>
                  </a:lnTo>
                  <a:lnTo>
                    <a:pt x="2167508" y="1903476"/>
                  </a:lnTo>
                  <a:lnTo>
                    <a:pt x="101726" y="1903476"/>
                  </a:lnTo>
                  <a:lnTo>
                    <a:pt x="62150" y="1895475"/>
                  </a:lnTo>
                  <a:lnTo>
                    <a:pt x="29813" y="1873662"/>
                  </a:lnTo>
                  <a:lnTo>
                    <a:pt x="8000" y="1841325"/>
                  </a:lnTo>
                  <a:lnTo>
                    <a:pt x="0" y="1801748"/>
                  </a:lnTo>
                  <a:lnTo>
                    <a:pt x="0" y="101726"/>
                  </a:lnTo>
                  <a:close/>
                </a:path>
              </a:pathLst>
            </a:custGeom>
            <a:ln w="317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" name="object 12"/>
            <p:cNvSpPr/>
            <p:nvPr/>
          </p:nvSpPr>
          <p:spPr>
            <a:xfrm>
              <a:off x="7191755" y="1254252"/>
              <a:ext cx="1376680" cy="512445"/>
            </a:xfrm>
            <a:custGeom>
              <a:avLst/>
              <a:gdLst/>
              <a:ahLst/>
              <a:cxnLst/>
              <a:rect l="l" t="t" r="r" b="b"/>
              <a:pathLst>
                <a:path w="1376679" h="512444">
                  <a:moveTo>
                    <a:pt x="1290827" y="0"/>
                  </a:moveTo>
                  <a:lnTo>
                    <a:pt x="85344" y="0"/>
                  </a:lnTo>
                  <a:lnTo>
                    <a:pt x="52131" y="6709"/>
                  </a:lnTo>
                  <a:lnTo>
                    <a:pt x="25003" y="25003"/>
                  </a:lnTo>
                  <a:lnTo>
                    <a:pt x="6709" y="52131"/>
                  </a:lnTo>
                  <a:lnTo>
                    <a:pt x="0" y="85344"/>
                  </a:lnTo>
                  <a:lnTo>
                    <a:pt x="0" y="426720"/>
                  </a:lnTo>
                  <a:lnTo>
                    <a:pt x="6709" y="459932"/>
                  </a:lnTo>
                  <a:lnTo>
                    <a:pt x="25003" y="487060"/>
                  </a:lnTo>
                  <a:lnTo>
                    <a:pt x="52131" y="505354"/>
                  </a:lnTo>
                  <a:lnTo>
                    <a:pt x="85344" y="512063"/>
                  </a:lnTo>
                  <a:lnTo>
                    <a:pt x="1290827" y="512063"/>
                  </a:lnTo>
                  <a:lnTo>
                    <a:pt x="1324040" y="505354"/>
                  </a:lnTo>
                  <a:lnTo>
                    <a:pt x="1351168" y="487060"/>
                  </a:lnTo>
                  <a:lnTo>
                    <a:pt x="1369462" y="459932"/>
                  </a:lnTo>
                  <a:lnTo>
                    <a:pt x="1376172" y="426720"/>
                  </a:lnTo>
                  <a:lnTo>
                    <a:pt x="1376172" y="85344"/>
                  </a:lnTo>
                  <a:lnTo>
                    <a:pt x="1369462" y="52131"/>
                  </a:lnTo>
                  <a:lnTo>
                    <a:pt x="1351168" y="25003"/>
                  </a:lnTo>
                  <a:lnTo>
                    <a:pt x="1324040" y="6709"/>
                  </a:lnTo>
                  <a:lnTo>
                    <a:pt x="1290827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7586218" y="1264361"/>
            <a:ext cx="587375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500" b="1" dirty="0" smtClean="0">
                <a:solidFill>
                  <a:srgbClr val="FFFFFF"/>
                </a:solidFill>
                <a:latin typeface="Arial"/>
                <a:cs typeface="Arial"/>
              </a:rPr>
              <a:t>9 </a:t>
            </a:r>
            <a:r>
              <a:rPr sz="1500" b="1" spc="-10" dirty="0" err="1" smtClean="0">
                <a:solidFill>
                  <a:srgbClr val="FFFFFF"/>
                </a:solidFill>
                <a:latin typeface="Arial"/>
                <a:cs typeface="Arial"/>
              </a:rPr>
              <a:t>мес</a:t>
            </a:r>
            <a:r>
              <a:rPr sz="1500" b="1" spc="-1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570978" y="1493646"/>
            <a:ext cx="61722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2021</a:t>
            </a:r>
            <a:r>
              <a:rPr sz="15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spc="-75" dirty="0">
                <a:solidFill>
                  <a:srgbClr val="FFFFFF"/>
                </a:solidFill>
                <a:latin typeface="Arial"/>
                <a:cs typeface="Arial"/>
              </a:rPr>
              <a:t>г.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182690" y="1887474"/>
            <a:ext cx="1393795" cy="1155445"/>
          </a:xfrm>
          <a:prstGeom prst="rect">
            <a:avLst/>
          </a:prstGeom>
        </p:spPr>
        <p:txBody>
          <a:bodyPr vert="horz" wrap="square" lIns="0" tIns="257810" rIns="0" bIns="0" rtlCol="0">
            <a:spAutoFit/>
          </a:bodyPr>
          <a:lstStyle/>
          <a:p>
            <a:pPr marL="36195" algn="ctr">
              <a:lnSpc>
                <a:spcPct val="100000"/>
              </a:lnSpc>
              <a:spcBef>
                <a:spcPts val="2030"/>
              </a:spcBef>
            </a:pPr>
            <a:r>
              <a:rPr lang="ru-RU" sz="4300" spc="-5" dirty="0" smtClean="0">
                <a:solidFill>
                  <a:srgbClr val="00AF50"/>
                </a:solidFill>
                <a:latin typeface="Arial Black"/>
                <a:cs typeface="Arial Black"/>
              </a:rPr>
              <a:t>11,9</a:t>
            </a:r>
            <a:endParaRPr sz="4300" dirty="0">
              <a:latin typeface="Arial Black"/>
              <a:cs typeface="Arial Black"/>
            </a:endParaRPr>
          </a:p>
          <a:p>
            <a:pPr algn="ctr">
              <a:lnSpc>
                <a:spcPct val="100000"/>
              </a:lnSpc>
              <a:spcBef>
                <a:spcPts val="500"/>
              </a:spcBef>
            </a:pPr>
            <a:r>
              <a:rPr sz="1100" i="1" dirty="0">
                <a:solidFill>
                  <a:srgbClr val="001F5F"/>
                </a:solidFill>
                <a:latin typeface="Arial"/>
                <a:cs typeface="Arial"/>
              </a:rPr>
              <a:t>трлн</a:t>
            </a:r>
            <a:r>
              <a:rPr sz="1100" i="1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100" i="1" spc="-5" dirty="0">
                <a:solidFill>
                  <a:srgbClr val="001F5F"/>
                </a:solidFill>
                <a:latin typeface="Arial"/>
                <a:cs typeface="Arial"/>
              </a:rPr>
              <a:t>тенге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077704" y="1877591"/>
            <a:ext cx="1299845" cy="1155445"/>
          </a:xfrm>
          <a:prstGeom prst="rect">
            <a:avLst/>
          </a:prstGeom>
        </p:spPr>
        <p:txBody>
          <a:bodyPr vert="horz" wrap="square" lIns="0" tIns="2578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030"/>
              </a:spcBef>
            </a:pPr>
            <a:r>
              <a:rPr sz="4300" spc="-5" dirty="0" smtClean="0">
                <a:solidFill>
                  <a:srgbClr val="00AFEF"/>
                </a:solidFill>
                <a:latin typeface="Arial Black"/>
                <a:cs typeface="Arial Black"/>
              </a:rPr>
              <a:t>1</a:t>
            </a:r>
            <a:r>
              <a:rPr lang="ru-RU" sz="4300" spc="-5" dirty="0" smtClean="0">
                <a:solidFill>
                  <a:srgbClr val="00AFEF"/>
                </a:solidFill>
                <a:latin typeface="Arial Black"/>
                <a:cs typeface="Arial Black"/>
              </a:rPr>
              <a:t>5,2</a:t>
            </a:r>
            <a:endParaRPr sz="4300" dirty="0">
              <a:latin typeface="Arial Black"/>
              <a:cs typeface="Arial Black"/>
            </a:endParaRPr>
          </a:p>
          <a:p>
            <a:pPr algn="ctr">
              <a:lnSpc>
                <a:spcPct val="100000"/>
              </a:lnSpc>
              <a:spcBef>
                <a:spcPts val="500"/>
              </a:spcBef>
            </a:pPr>
            <a:r>
              <a:rPr sz="1100" i="1" dirty="0" err="1">
                <a:solidFill>
                  <a:srgbClr val="00AFEF"/>
                </a:solidFill>
                <a:latin typeface="Arial"/>
                <a:cs typeface="Arial"/>
              </a:rPr>
              <a:t>т</a:t>
            </a:r>
            <a:r>
              <a:rPr sz="1100" i="1" spc="-5" dirty="0" err="1">
                <a:solidFill>
                  <a:srgbClr val="00AFEF"/>
                </a:solidFill>
                <a:latin typeface="Arial"/>
                <a:cs typeface="Arial"/>
              </a:rPr>
              <a:t>рл</a:t>
            </a:r>
            <a:r>
              <a:rPr sz="1100" i="1" dirty="0" err="1">
                <a:solidFill>
                  <a:srgbClr val="00AFEF"/>
                </a:solidFill>
                <a:latin typeface="Arial"/>
                <a:cs typeface="Arial"/>
              </a:rPr>
              <a:t>н</a:t>
            </a:r>
            <a:r>
              <a:rPr sz="1100" i="1" spc="-30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100" i="1" dirty="0" err="1" smtClean="0">
                <a:solidFill>
                  <a:srgbClr val="00AFEF"/>
                </a:solidFill>
                <a:latin typeface="Arial"/>
                <a:cs typeface="Arial"/>
              </a:rPr>
              <a:t>т</a:t>
            </a:r>
            <a:r>
              <a:rPr sz="1100" i="1" spc="-5" dirty="0" err="1" smtClean="0">
                <a:solidFill>
                  <a:srgbClr val="00AFEF"/>
                </a:solidFill>
                <a:latin typeface="Arial"/>
                <a:cs typeface="Arial"/>
              </a:rPr>
              <a:t>енге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417556" y="1278667"/>
            <a:ext cx="617220" cy="483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940">
              <a:lnSpc>
                <a:spcPct val="100000"/>
              </a:lnSpc>
              <a:spcBef>
                <a:spcPts val="100"/>
              </a:spcBef>
            </a:pPr>
            <a:r>
              <a:rPr lang="ru-RU" sz="1500" b="1" dirty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r>
              <a:rPr sz="1500" b="1" spc="-9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FFFFFF"/>
                </a:solidFill>
                <a:latin typeface="Arial"/>
                <a:cs typeface="Arial"/>
              </a:rPr>
              <a:t>мес.</a:t>
            </a:r>
            <a:endParaRPr sz="15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2022</a:t>
            </a:r>
            <a:r>
              <a:rPr sz="1500" b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spc="-75" dirty="0">
                <a:solidFill>
                  <a:srgbClr val="FFFFFF"/>
                </a:solidFill>
                <a:latin typeface="Arial"/>
                <a:cs typeface="Arial"/>
              </a:rPr>
              <a:t>г.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349230" y="4809820"/>
            <a:ext cx="754380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300" spc="-5" dirty="0">
                <a:solidFill>
                  <a:srgbClr val="00AFEF"/>
                </a:solidFill>
                <a:latin typeface="Arial Black"/>
                <a:cs typeface="Arial Black"/>
              </a:rPr>
              <a:t>14</a:t>
            </a:r>
            <a:endParaRPr sz="4300" dirty="0">
              <a:latin typeface="Arial Black"/>
              <a:cs typeface="Arial Black"/>
            </a:endParaRPr>
          </a:p>
        </p:txBody>
      </p:sp>
      <p:pic>
        <p:nvPicPr>
          <p:cNvPr id="20" name="object 2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33043" y="4359478"/>
            <a:ext cx="470761" cy="470761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927303" y="4827176"/>
            <a:ext cx="1852930" cy="744220"/>
          </a:xfrm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85"/>
              </a:spcBef>
            </a:pPr>
            <a:r>
              <a:rPr sz="2400" b="1" spc="-20" dirty="0">
                <a:solidFill>
                  <a:srgbClr val="001F5F"/>
                </a:solidFill>
                <a:latin typeface="Arial"/>
                <a:cs typeface="Arial"/>
              </a:rPr>
              <a:t>ДОЛЯ</a:t>
            </a:r>
            <a:r>
              <a:rPr sz="2400" b="1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ВВП</a:t>
            </a:r>
            <a:r>
              <a:rPr sz="2400" b="1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*</a:t>
            </a:r>
            <a:endParaRPr sz="2400" dirty="0">
              <a:latin typeface="Arial"/>
              <a:cs typeface="Arial"/>
            </a:endParaRPr>
          </a:p>
          <a:p>
            <a:pPr marR="97790" algn="ctr">
              <a:lnSpc>
                <a:spcPct val="100000"/>
              </a:lnSpc>
              <a:spcBef>
                <a:spcPts val="409"/>
              </a:spcBef>
            </a:pPr>
            <a:r>
              <a:rPr sz="1400" b="1" i="1" spc="5" dirty="0">
                <a:solidFill>
                  <a:srgbClr val="001F5F"/>
                </a:solidFill>
                <a:latin typeface="Arial"/>
                <a:cs typeface="Arial"/>
              </a:rPr>
              <a:t>%</a:t>
            </a:r>
            <a:endParaRPr sz="1400" b="1" dirty="0">
              <a:latin typeface="Arial"/>
              <a:cs typeface="Arial"/>
            </a:endParaRPr>
          </a:p>
        </p:txBody>
      </p:sp>
      <p:pic>
        <p:nvPicPr>
          <p:cNvPr id="22" name="object 2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36885" y="1716250"/>
            <a:ext cx="449401" cy="415554"/>
          </a:xfrm>
          <a:prstGeom prst="rect">
            <a:avLst/>
          </a:prstGeom>
        </p:spPr>
      </p:pic>
      <p:sp>
        <p:nvSpPr>
          <p:cNvPr id="23" name="object 23"/>
          <p:cNvSpPr txBox="1"/>
          <p:nvPr/>
        </p:nvSpPr>
        <p:spPr>
          <a:xfrm>
            <a:off x="7503921" y="4809820"/>
            <a:ext cx="754380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300" spc="-5" dirty="0">
                <a:solidFill>
                  <a:srgbClr val="00AF50"/>
                </a:solidFill>
                <a:latin typeface="Arial Black"/>
                <a:cs typeface="Arial Black"/>
              </a:rPr>
              <a:t>14</a:t>
            </a:r>
            <a:endParaRPr sz="4300" dirty="0">
              <a:latin typeface="Arial Black"/>
              <a:cs typeface="Arial Black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337430" y="4809820"/>
            <a:ext cx="1299845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300" spc="-5" dirty="0">
                <a:solidFill>
                  <a:srgbClr val="00AF50"/>
                </a:solidFill>
                <a:latin typeface="Arial Black"/>
                <a:cs typeface="Arial Black"/>
              </a:rPr>
              <a:t>13,6</a:t>
            </a:r>
            <a:endParaRPr sz="4300" dirty="0">
              <a:latin typeface="Arial Black"/>
              <a:cs typeface="Arial Black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3851084" y="4075176"/>
            <a:ext cx="2271395" cy="1903730"/>
            <a:chOff x="3851084" y="4075176"/>
            <a:chExt cx="2271395" cy="1903730"/>
          </a:xfrm>
        </p:grpSpPr>
        <p:sp>
          <p:nvSpPr>
            <p:cNvPr id="26" name="object 26"/>
            <p:cNvSpPr/>
            <p:nvPr/>
          </p:nvSpPr>
          <p:spPr>
            <a:xfrm>
              <a:off x="3852671" y="4393692"/>
              <a:ext cx="2268220" cy="1583690"/>
            </a:xfrm>
            <a:custGeom>
              <a:avLst/>
              <a:gdLst/>
              <a:ahLst/>
              <a:cxnLst/>
              <a:rect l="l" t="t" r="r" b="b"/>
              <a:pathLst>
                <a:path w="2268220" h="1583689">
                  <a:moveTo>
                    <a:pt x="0" y="84708"/>
                  </a:moveTo>
                  <a:lnTo>
                    <a:pt x="6645" y="51702"/>
                  </a:lnTo>
                  <a:lnTo>
                    <a:pt x="24780" y="24780"/>
                  </a:lnTo>
                  <a:lnTo>
                    <a:pt x="51702" y="6645"/>
                  </a:lnTo>
                  <a:lnTo>
                    <a:pt x="84708" y="0"/>
                  </a:lnTo>
                  <a:lnTo>
                    <a:pt x="2183003" y="0"/>
                  </a:lnTo>
                  <a:lnTo>
                    <a:pt x="2216009" y="6645"/>
                  </a:lnTo>
                  <a:lnTo>
                    <a:pt x="2242931" y="24780"/>
                  </a:lnTo>
                  <a:lnTo>
                    <a:pt x="2261066" y="51702"/>
                  </a:lnTo>
                  <a:lnTo>
                    <a:pt x="2267712" y="84708"/>
                  </a:lnTo>
                  <a:lnTo>
                    <a:pt x="2267712" y="1498765"/>
                  </a:lnTo>
                  <a:lnTo>
                    <a:pt x="2261066" y="1531722"/>
                  </a:lnTo>
                  <a:lnTo>
                    <a:pt x="2242931" y="1558636"/>
                  </a:lnTo>
                  <a:lnTo>
                    <a:pt x="2216009" y="1576781"/>
                  </a:lnTo>
                  <a:lnTo>
                    <a:pt x="2183003" y="1583435"/>
                  </a:lnTo>
                  <a:lnTo>
                    <a:pt x="84708" y="1583435"/>
                  </a:lnTo>
                  <a:lnTo>
                    <a:pt x="51702" y="1576781"/>
                  </a:lnTo>
                  <a:lnTo>
                    <a:pt x="24780" y="1558636"/>
                  </a:lnTo>
                  <a:lnTo>
                    <a:pt x="6645" y="1531722"/>
                  </a:lnTo>
                  <a:lnTo>
                    <a:pt x="0" y="1498765"/>
                  </a:lnTo>
                  <a:lnTo>
                    <a:pt x="0" y="84708"/>
                  </a:lnTo>
                  <a:close/>
                </a:path>
              </a:pathLst>
            </a:custGeom>
            <a:ln w="317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7" name="object 27"/>
            <p:cNvSpPr/>
            <p:nvPr/>
          </p:nvSpPr>
          <p:spPr>
            <a:xfrm>
              <a:off x="4299203" y="4075176"/>
              <a:ext cx="1376680" cy="513715"/>
            </a:xfrm>
            <a:custGeom>
              <a:avLst/>
              <a:gdLst/>
              <a:ahLst/>
              <a:cxnLst/>
              <a:rect l="l" t="t" r="r" b="b"/>
              <a:pathLst>
                <a:path w="1376679" h="513714">
                  <a:moveTo>
                    <a:pt x="1290574" y="0"/>
                  </a:moveTo>
                  <a:lnTo>
                    <a:pt x="85598" y="0"/>
                  </a:lnTo>
                  <a:lnTo>
                    <a:pt x="52292" y="6731"/>
                  </a:lnTo>
                  <a:lnTo>
                    <a:pt x="25082" y="25082"/>
                  </a:lnTo>
                  <a:lnTo>
                    <a:pt x="6731" y="52292"/>
                  </a:lnTo>
                  <a:lnTo>
                    <a:pt x="0" y="85598"/>
                  </a:lnTo>
                  <a:lnTo>
                    <a:pt x="0" y="427990"/>
                  </a:lnTo>
                  <a:lnTo>
                    <a:pt x="6731" y="461295"/>
                  </a:lnTo>
                  <a:lnTo>
                    <a:pt x="25082" y="488505"/>
                  </a:lnTo>
                  <a:lnTo>
                    <a:pt x="52292" y="506856"/>
                  </a:lnTo>
                  <a:lnTo>
                    <a:pt x="85598" y="513588"/>
                  </a:lnTo>
                  <a:lnTo>
                    <a:pt x="1290574" y="513588"/>
                  </a:lnTo>
                  <a:lnTo>
                    <a:pt x="1323879" y="506856"/>
                  </a:lnTo>
                  <a:lnTo>
                    <a:pt x="1351089" y="488505"/>
                  </a:lnTo>
                  <a:lnTo>
                    <a:pt x="1369441" y="461295"/>
                  </a:lnTo>
                  <a:lnTo>
                    <a:pt x="1376172" y="427990"/>
                  </a:lnTo>
                  <a:lnTo>
                    <a:pt x="1376172" y="85598"/>
                  </a:lnTo>
                  <a:lnTo>
                    <a:pt x="1369440" y="52292"/>
                  </a:lnTo>
                  <a:lnTo>
                    <a:pt x="1351089" y="25082"/>
                  </a:lnTo>
                  <a:lnTo>
                    <a:pt x="1323879" y="6731"/>
                  </a:lnTo>
                  <a:lnTo>
                    <a:pt x="1290574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6743636" y="4075176"/>
            <a:ext cx="2272665" cy="1903730"/>
            <a:chOff x="6743636" y="4075176"/>
            <a:chExt cx="2272665" cy="1903730"/>
          </a:xfrm>
        </p:grpSpPr>
        <p:sp>
          <p:nvSpPr>
            <p:cNvPr id="29" name="object 29"/>
            <p:cNvSpPr/>
            <p:nvPr/>
          </p:nvSpPr>
          <p:spPr>
            <a:xfrm>
              <a:off x="6745223" y="4393692"/>
              <a:ext cx="2269490" cy="1583690"/>
            </a:xfrm>
            <a:custGeom>
              <a:avLst/>
              <a:gdLst/>
              <a:ahLst/>
              <a:cxnLst/>
              <a:rect l="l" t="t" r="r" b="b"/>
              <a:pathLst>
                <a:path w="2269490" h="1583689">
                  <a:moveTo>
                    <a:pt x="0" y="84708"/>
                  </a:moveTo>
                  <a:lnTo>
                    <a:pt x="6645" y="51702"/>
                  </a:lnTo>
                  <a:lnTo>
                    <a:pt x="24780" y="24780"/>
                  </a:lnTo>
                  <a:lnTo>
                    <a:pt x="51702" y="6645"/>
                  </a:lnTo>
                  <a:lnTo>
                    <a:pt x="84708" y="0"/>
                  </a:lnTo>
                  <a:lnTo>
                    <a:pt x="2184527" y="0"/>
                  </a:lnTo>
                  <a:lnTo>
                    <a:pt x="2217533" y="6645"/>
                  </a:lnTo>
                  <a:lnTo>
                    <a:pt x="2244455" y="24780"/>
                  </a:lnTo>
                  <a:lnTo>
                    <a:pt x="2262590" y="51702"/>
                  </a:lnTo>
                  <a:lnTo>
                    <a:pt x="2269235" y="84708"/>
                  </a:lnTo>
                  <a:lnTo>
                    <a:pt x="2269235" y="1498765"/>
                  </a:lnTo>
                  <a:lnTo>
                    <a:pt x="2262590" y="1531722"/>
                  </a:lnTo>
                  <a:lnTo>
                    <a:pt x="2244455" y="1558636"/>
                  </a:lnTo>
                  <a:lnTo>
                    <a:pt x="2217533" y="1576781"/>
                  </a:lnTo>
                  <a:lnTo>
                    <a:pt x="2184527" y="1583435"/>
                  </a:lnTo>
                  <a:lnTo>
                    <a:pt x="84708" y="1583435"/>
                  </a:lnTo>
                  <a:lnTo>
                    <a:pt x="51702" y="1576781"/>
                  </a:lnTo>
                  <a:lnTo>
                    <a:pt x="24780" y="1558636"/>
                  </a:lnTo>
                  <a:lnTo>
                    <a:pt x="6645" y="1531722"/>
                  </a:lnTo>
                  <a:lnTo>
                    <a:pt x="0" y="1498765"/>
                  </a:lnTo>
                  <a:lnTo>
                    <a:pt x="0" y="84708"/>
                  </a:lnTo>
                  <a:close/>
                </a:path>
              </a:pathLst>
            </a:custGeom>
            <a:ln w="317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0" name="object 30"/>
            <p:cNvSpPr/>
            <p:nvPr/>
          </p:nvSpPr>
          <p:spPr>
            <a:xfrm>
              <a:off x="7191755" y="4075176"/>
              <a:ext cx="1376680" cy="513715"/>
            </a:xfrm>
            <a:custGeom>
              <a:avLst/>
              <a:gdLst/>
              <a:ahLst/>
              <a:cxnLst/>
              <a:rect l="l" t="t" r="r" b="b"/>
              <a:pathLst>
                <a:path w="1376679" h="513714">
                  <a:moveTo>
                    <a:pt x="1290574" y="0"/>
                  </a:moveTo>
                  <a:lnTo>
                    <a:pt x="85598" y="0"/>
                  </a:lnTo>
                  <a:lnTo>
                    <a:pt x="52292" y="6731"/>
                  </a:lnTo>
                  <a:lnTo>
                    <a:pt x="25082" y="25082"/>
                  </a:lnTo>
                  <a:lnTo>
                    <a:pt x="6730" y="52292"/>
                  </a:lnTo>
                  <a:lnTo>
                    <a:pt x="0" y="85598"/>
                  </a:lnTo>
                  <a:lnTo>
                    <a:pt x="0" y="427990"/>
                  </a:lnTo>
                  <a:lnTo>
                    <a:pt x="6730" y="461295"/>
                  </a:lnTo>
                  <a:lnTo>
                    <a:pt x="25082" y="488505"/>
                  </a:lnTo>
                  <a:lnTo>
                    <a:pt x="52292" y="506856"/>
                  </a:lnTo>
                  <a:lnTo>
                    <a:pt x="85598" y="513588"/>
                  </a:lnTo>
                  <a:lnTo>
                    <a:pt x="1290574" y="513588"/>
                  </a:lnTo>
                  <a:lnTo>
                    <a:pt x="1323879" y="506856"/>
                  </a:lnTo>
                  <a:lnTo>
                    <a:pt x="1351089" y="488505"/>
                  </a:lnTo>
                  <a:lnTo>
                    <a:pt x="1369441" y="461295"/>
                  </a:lnTo>
                  <a:lnTo>
                    <a:pt x="1376172" y="427990"/>
                  </a:lnTo>
                  <a:lnTo>
                    <a:pt x="1376172" y="85598"/>
                  </a:lnTo>
                  <a:lnTo>
                    <a:pt x="1369441" y="52292"/>
                  </a:lnTo>
                  <a:lnTo>
                    <a:pt x="1351089" y="25082"/>
                  </a:lnTo>
                  <a:lnTo>
                    <a:pt x="1323879" y="6731"/>
                  </a:lnTo>
                  <a:lnTo>
                    <a:pt x="1290574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109220" y="6599935"/>
            <a:ext cx="38493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5" dirty="0">
                <a:latin typeface="Arial"/>
                <a:cs typeface="Arial"/>
              </a:rPr>
              <a:t>* Данные</a:t>
            </a:r>
            <a:r>
              <a:rPr sz="1200" i="1" spc="-15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по</a:t>
            </a:r>
            <a:r>
              <a:rPr sz="1200" i="1" dirty="0">
                <a:latin typeface="Arial"/>
                <a:cs typeface="Arial"/>
              </a:rPr>
              <a:t> </a:t>
            </a:r>
            <a:r>
              <a:rPr sz="1200" i="1" spc="-10" dirty="0">
                <a:latin typeface="Arial"/>
                <a:cs typeface="Arial"/>
              </a:rPr>
              <a:t>доле</a:t>
            </a:r>
            <a:r>
              <a:rPr sz="1200" i="1" spc="-1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ВВП</a:t>
            </a:r>
            <a:r>
              <a:rPr sz="1200" i="1" spc="-15" dirty="0">
                <a:latin typeface="Arial"/>
                <a:cs typeface="Arial"/>
              </a:rPr>
              <a:t> </a:t>
            </a:r>
            <a:r>
              <a:rPr sz="1200" i="1" spc="-10" dirty="0">
                <a:latin typeface="Arial"/>
                <a:cs typeface="Arial"/>
              </a:rPr>
              <a:t>за</a:t>
            </a:r>
            <a:r>
              <a:rPr sz="1200" i="1" dirty="0">
                <a:latin typeface="Arial"/>
                <a:cs typeface="Arial"/>
              </a:rPr>
              <a:t> 1 </a:t>
            </a:r>
            <a:r>
              <a:rPr sz="1200" i="1" spc="-10" dirty="0">
                <a:latin typeface="Arial"/>
                <a:cs typeface="Arial"/>
              </a:rPr>
              <a:t>полугодие</a:t>
            </a:r>
            <a:r>
              <a:rPr sz="1200" i="1" spc="-3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2021</a:t>
            </a:r>
            <a:r>
              <a:rPr sz="1200" i="1" spc="-3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и</a:t>
            </a:r>
            <a:r>
              <a:rPr sz="1200" i="1" spc="-1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2022</a:t>
            </a:r>
            <a:r>
              <a:rPr sz="1200" i="1" spc="-30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гг.</a:t>
            </a:r>
            <a:endParaRPr sz="1200" dirty="0">
              <a:latin typeface="Arial"/>
              <a:cs typeface="Arial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9578530" y="4075176"/>
            <a:ext cx="2294890" cy="1917064"/>
            <a:chOff x="9578530" y="4075176"/>
            <a:chExt cx="2294890" cy="1917064"/>
          </a:xfrm>
        </p:grpSpPr>
        <p:sp>
          <p:nvSpPr>
            <p:cNvPr id="34" name="object 34"/>
            <p:cNvSpPr/>
            <p:nvPr/>
          </p:nvSpPr>
          <p:spPr>
            <a:xfrm>
              <a:off x="9592818" y="4394454"/>
              <a:ext cx="2266315" cy="1583690"/>
            </a:xfrm>
            <a:custGeom>
              <a:avLst/>
              <a:gdLst/>
              <a:ahLst/>
              <a:cxnLst/>
              <a:rect l="l" t="t" r="r" b="b"/>
              <a:pathLst>
                <a:path w="2266315" h="1583689">
                  <a:moveTo>
                    <a:pt x="0" y="84709"/>
                  </a:moveTo>
                  <a:lnTo>
                    <a:pt x="6645" y="51702"/>
                  </a:lnTo>
                  <a:lnTo>
                    <a:pt x="24780" y="24780"/>
                  </a:lnTo>
                  <a:lnTo>
                    <a:pt x="51702" y="6645"/>
                  </a:lnTo>
                  <a:lnTo>
                    <a:pt x="84708" y="0"/>
                  </a:lnTo>
                  <a:lnTo>
                    <a:pt x="2181479" y="0"/>
                  </a:lnTo>
                  <a:lnTo>
                    <a:pt x="2214485" y="6645"/>
                  </a:lnTo>
                  <a:lnTo>
                    <a:pt x="2241407" y="24780"/>
                  </a:lnTo>
                  <a:lnTo>
                    <a:pt x="2259542" y="51702"/>
                  </a:lnTo>
                  <a:lnTo>
                    <a:pt x="2266187" y="84709"/>
                  </a:lnTo>
                  <a:lnTo>
                    <a:pt x="2266187" y="1498765"/>
                  </a:lnTo>
                  <a:lnTo>
                    <a:pt x="2259542" y="1531722"/>
                  </a:lnTo>
                  <a:lnTo>
                    <a:pt x="2241407" y="1558636"/>
                  </a:lnTo>
                  <a:lnTo>
                    <a:pt x="2214485" y="1576781"/>
                  </a:lnTo>
                  <a:lnTo>
                    <a:pt x="2181479" y="1583436"/>
                  </a:lnTo>
                  <a:lnTo>
                    <a:pt x="84708" y="1583436"/>
                  </a:lnTo>
                  <a:lnTo>
                    <a:pt x="51702" y="1576781"/>
                  </a:lnTo>
                  <a:lnTo>
                    <a:pt x="24780" y="1558636"/>
                  </a:lnTo>
                  <a:lnTo>
                    <a:pt x="6645" y="1531722"/>
                  </a:lnTo>
                  <a:lnTo>
                    <a:pt x="0" y="1498765"/>
                  </a:lnTo>
                  <a:lnTo>
                    <a:pt x="0" y="84709"/>
                  </a:lnTo>
                  <a:close/>
                </a:path>
              </a:pathLst>
            </a:custGeom>
            <a:ln w="28575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5" name="object 35"/>
            <p:cNvSpPr/>
            <p:nvPr/>
          </p:nvSpPr>
          <p:spPr>
            <a:xfrm>
              <a:off x="10038588" y="4075176"/>
              <a:ext cx="1376680" cy="513715"/>
            </a:xfrm>
            <a:custGeom>
              <a:avLst/>
              <a:gdLst/>
              <a:ahLst/>
              <a:cxnLst/>
              <a:rect l="l" t="t" r="r" b="b"/>
              <a:pathLst>
                <a:path w="1376679" h="513714">
                  <a:moveTo>
                    <a:pt x="1290573" y="0"/>
                  </a:moveTo>
                  <a:lnTo>
                    <a:pt x="85597" y="0"/>
                  </a:lnTo>
                  <a:lnTo>
                    <a:pt x="52292" y="6731"/>
                  </a:lnTo>
                  <a:lnTo>
                    <a:pt x="25082" y="25082"/>
                  </a:lnTo>
                  <a:lnTo>
                    <a:pt x="6730" y="52292"/>
                  </a:lnTo>
                  <a:lnTo>
                    <a:pt x="0" y="85598"/>
                  </a:lnTo>
                  <a:lnTo>
                    <a:pt x="0" y="427990"/>
                  </a:lnTo>
                  <a:lnTo>
                    <a:pt x="6731" y="461295"/>
                  </a:lnTo>
                  <a:lnTo>
                    <a:pt x="25082" y="488505"/>
                  </a:lnTo>
                  <a:lnTo>
                    <a:pt x="52292" y="506856"/>
                  </a:lnTo>
                  <a:lnTo>
                    <a:pt x="85597" y="513588"/>
                  </a:lnTo>
                  <a:lnTo>
                    <a:pt x="1290573" y="513588"/>
                  </a:lnTo>
                  <a:lnTo>
                    <a:pt x="1323879" y="506856"/>
                  </a:lnTo>
                  <a:lnTo>
                    <a:pt x="1351089" y="488505"/>
                  </a:lnTo>
                  <a:lnTo>
                    <a:pt x="1369440" y="461295"/>
                  </a:lnTo>
                  <a:lnTo>
                    <a:pt x="1376171" y="427990"/>
                  </a:lnTo>
                  <a:lnTo>
                    <a:pt x="1376171" y="85598"/>
                  </a:lnTo>
                  <a:lnTo>
                    <a:pt x="1369441" y="52292"/>
                  </a:lnTo>
                  <a:lnTo>
                    <a:pt x="1351089" y="25082"/>
                  </a:lnTo>
                  <a:lnTo>
                    <a:pt x="1323879" y="6731"/>
                  </a:lnTo>
                  <a:lnTo>
                    <a:pt x="1290573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4696459" y="4201414"/>
            <a:ext cx="741814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2021</a:t>
            </a:r>
            <a:r>
              <a:rPr sz="1500" b="1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 smtClean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lang="ru-RU" sz="1500" b="1" dirty="0" smtClean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570978" y="4087114"/>
            <a:ext cx="61722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5240">
              <a:lnSpc>
                <a:spcPct val="100000"/>
              </a:lnSpc>
              <a:spcBef>
                <a:spcPts val="100"/>
              </a:spcBef>
            </a:pPr>
            <a:r>
              <a:rPr lang="ru-RU" sz="1500" b="1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r>
              <a:rPr sz="15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FFFFFF"/>
                </a:solidFill>
                <a:latin typeface="Arial"/>
                <a:cs typeface="Arial"/>
              </a:rPr>
              <a:t>мес. </a:t>
            </a:r>
            <a:r>
              <a:rPr sz="1500" b="1" spc="-4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2021</a:t>
            </a:r>
            <a:r>
              <a:rPr sz="15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spc="-75" dirty="0">
                <a:solidFill>
                  <a:srgbClr val="FFFFFF"/>
                </a:solidFill>
                <a:latin typeface="Arial"/>
                <a:cs typeface="Arial"/>
              </a:rPr>
              <a:t>г.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0417556" y="4087114"/>
            <a:ext cx="61722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5240">
              <a:lnSpc>
                <a:spcPct val="100000"/>
              </a:lnSpc>
              <a:spcBef>
                <a:spcPts val="100"/>
              </a:spcBef>
            </a:pPr>
            <a:r>
              <a:rPr lang="ru-RU" sz="1500" b="1" dirty="0" smtClean="0">
                <a:solidFill>
                  <a:srgbClr val="FFFFFF"/>
                </a:solidFill>
                <a:latin typeface="Arial"/>
                <a:cs typeface="Arial"/>
              </a:rPr>
              <a:t>6 </a:t>
            </a:r>
            <a:r>
              <a:rPr sz="1500" b="1" spc="-10" dirty="0" err="1" smtClean="0">
                <a:solidFill>
                  <a:srgbClr val="FFFFFF"/>
                </a:solidFill>
                <a:latin typeface="Arial"/>
                <a:cs typeface="Arial"/>
              </a:rPr>
              <a:t>мес</a:t>
            </a:r>
            <a:r>
              <a:rPr sz="1500" b="1" spc="-10" dirty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sz="1500" b="1" spc="-4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2022</a:t>
            </a:r>
            <a:r>
              <a:rPr sz="15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spc="-75" dirty="0">
                <a:solidFill>
                  <a:srgbClr val="FFFFFF"/>
                </a:solidFill>
                <a:latin typeface="Arial"/>
                <a:cs typeface="Arial"/>
              </a:rPr>
              <a:t>г.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39" name="Заголовок 1"/>
          <p:cNvSpPr txBox="1">
            <a:spLocks/>
          </p:cNvSpPr>
          <p:nvPr/>
        </p:nvSpPr>
        <p:spPr>
          <a:xfrm>
            <a:off x="331596" y="120752"/>
            <a:ext cx="7754815" cy="9269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latin typeface="Arial Narrow" panose="020B0606020202030204" pitchFamily="34" charset="0"/>
              </a:rPr>
              <a:t>Развитие обрабатывающей </a:t>
            </a:r>
            <a:r>
              <a:rPr lang="ru-RU" sz="2800" b="1" dirty="0" smtClean="0">
                <a:latin typeface="Arial Narrow" panose="020B0606020202030204" pitchFamily="34" charset="0"/>
              </a:rPr>
              <a:t>промышленности</a:t>
            </a:r>
          </a:p>
          <a:p>
            <a:r>
              <a:rPr lang="ru-RU" sz="1800" b="1" i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трлн тенге</a:t>
            </a:r>
            <a:endParaRPr lang="ru-RU" sz="1100" b="1" i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40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BFBE491-5EF2-4275-9C8C-803B79656BAF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70032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E491-5EF2-4275-9C8C-803B79656BAF}" type="slidenum">
              <a:rPr lang="ru-RU" smtClean="0"/>
              <a:t>20</a:t>
            </a:fld>
            <a:endParaRPr lang="ru-RU" dirty="0"/>
          </a:p>
        </p:txBody>
      </p:sp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334963" y="633889"/>
            <a:ext cx="8456612" cy="599599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0000"/>
                </a:solidFill>
                <a:latin typeface="Linux Libertine"/>
              </a:rPr>
              <a:t>Мебельная промышленность</a:t>
            </a:r>
            <a:r>
              <a:rPr lang="ru-RU" sz="2800" b="1" dirty="0">
                <a:solidFill>
                  <a:srgbClr val="FF0000"/>
                </a:solidFill>
                <a:latin typeface="Linux Libertine"/>
              </a:rPr>
              <a:t/>
            </a:r>
            <a:br>
              <a:rPr lang="ru-RU" sz="2800" b="1" dirty="0">
                <a:solidFill>
                  <a:srgbClr val="FF0000"/>
                </a:solidFill>
                <a:latin typeface="Linux Libertine"/>
              </a:rPr>
            </a:br>
            <a:r>
              <a:rPr lang="ru-RU" sz="1800" b="1" i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Объемы экспорта и импорта в мире за период с 2003 по 2020 (млрд долларов США</a:t>
            </a:r>
            <a:r>
              <a:rPr lang="ru-RU" sz="1600" b="1" i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)</a:t>
            </a:r>
            <a:endParaRPr lang="ru-RU" sz="1600" b="1" dirty="0">
              <a:latin typeface="Arial Narrow" panose="020B0606020202030204" pitchFamily="34" charset="0"/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0990990"/>
              </p:ext>
            </p:extLst>
          </p:nvPr>
        </p:nvGraphicFramePr>
        <p:xfrm>
          <a:off x="447675" y="1838325"/>
          <a:ext cx="11201399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object 31"/>
          <p:cNvSpPr txBox="1"/>
          <p:nvPr/>
        </p:nvSpPr>
        <p:spPr>
          <a:xfrm>
            <a:off x="109220" y="6599935"/>
            <a:ext cx="10928894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900" i="1" spc="-5" dirty="0" smtClean="0">
                <a:latin typeface="Arial"/>
                <a:cs typeface="Arial"/>
              </a:rPr>
              <a:t>Источник - </a:t>
            </a:r>
            <a:r>
              <a:rPr lang="en-US" sz="900" i="1" spc="-5" dirty="0" smtClean="0">
                <a:latin typeface="Arial"/>
                <a:cs typeface="Arial"/>
                <a:hlinkClick r:id="rId3"/>
              </a:rPr>
              <a:t>https</a:t>
            </a:r>
            <a:r>
              <a:rPr lang="en-US" sz="900" i="1" spc="-5" dirty="0">
                <a:latin typeface="Arial"/>
                <a:cs typeface="Arial"/>
                <a:hlinkClick r:id="rId3"/>
              </a:rPr>
              <a:t>://wits.worldbank.org/CountryProfile/en/Country/WLD/Year/2020/TradeFlow/Import/Partner/BY-COUNTRY/Product/39-40_PlastiRub#</a:t>
            </a:r>
            <a:r>
              <a:rPr lang="ru-RU" sz="900" i="1" spc="-5" dirty="0" smtClean="0">
                <a:latin typeface="Arial"/>
                <a:cs typeface="Arial"/>
                <a:hlinkClick r:id="rId3"/>
              </a:rPr>
              <a:t> </a:t>
            </a:r>
            <a:endParaRPr sz="9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5523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E491-5EF2-4275-9C8C-803B79656BAF}" type="slidenum">
              <a:rPr lang="ru-RU" smtClean="0"/>
              <a:t>21</a:t>
            </a:fld>
            <a:endParaRPr lang="ru-RU" dirty="0"/>
          </a:p>
        </p:txBody>
      </p:sp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334963" y="441447"/>
            <a:ext cx="8123237" cy="792041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0000"/>
                </a:solidFill>
                <a:latin typeface="Linux Libertine"/>
              </a:rPr>
              <a:t>Мебельная промышленность</a:t>
            </a:r>
            <a:r>
              <a:rPr lang="ru-RU" sz="2800" b="1" dirty="0">
                <a:solidFill>
                  <a:srgbClr val="FF0000"/>
                </a:solidFill>
                <a:latin typeface="Linux Libertine"/>
              </a:rPr>
              <a:t/>
            </a:r>
            <a:br>
              <a:rPr lang="ru-RU" sz="2800" b="1" dirty="0">
                <a:solidFill>
                  <a:srgbClr val="FF0000"/>
                </a:solidFill>
                <a:latin typeface="Linux Libertine"/>
              </a:rPr>
            </a:br>
            <a:r>
              <a:rPr lang="ru-RU" sz="1800" b="1" i="1" dirty="0">
                <a:solidFill>
                  <a:srgbClr val="0070C0"/>
                </a:solidFill>
                <a:latin typeface="Arial Narrow" panose="020B0606020202030204" pitchFamily="34" charset="0"/>
              </a:rPr>
              <a:t>Основные экспортеры </a:t>
            </a:r>
            <a:r>
              <a:rPr lang="ru-RU" sz="1800" b="1" i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мебели </a:t>
            </a:r>
            <a:r>
              <a:rPr lang="ru-RU" sz="1800" b="1" i="1" dirty="0">
                <a:solidFill>
                  <a:srgbClr val="0070C0"/>
                </a:solidFill>
                <a:latin typeface="Arial Narrow" panose="020B0606020202030204" pitchFamily="34" charset="0"/>
              </a:rPr>
              <a:t>и </a:t>
            </a:r>
            <a:r>
              <a:rPr lang="ru-RU" sz="1800" b="1" i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объемы </a:t>
            </a:r>
            <a:r>
              <a:rPr lang="ru-RU" sz="1800" b="1" i="1" dirty="0">
                <a:solidFill>
                  <a:srgbClr val="0070C0"/>
                </a:solidFill>
                <a:latin typeface="Arial Narrow" panose="020B0606020202030204" pitchFamily="34" charset="0"/>
              </a:rPr>
              <a:t>экспорта (</a:t>
            </a:r>
            <a:r>
              <a:rPr lang="ru-RU" sz="1800" b="1" i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2020 </a:t>
            </a:r>
            <a:r>
              <a:rPr lang="ru-RU" sz="1800" b="1" i="1" dirty="0">
                <a:solidFill>
                  <a:srgbClr val="0070C0"/>
                </a:solidFill>
                <a:latin typeface="Arial Narrow" panose="020B0606020202030204" pitchFamily="34" charset="0"/>
              </a:rPr>
              <a:t>г., млрд </a:t>
            </a:r>
            <a:r>
              <a:rPr lang="ru-RU" sz="1800" b="1" i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долларов США)</a:t>
            </a:r>
            <a:endParaRPr lang="ru-RU" sz="1600" b="1" dirty="0">
              <a:latin typeface="Arial Narrow" panose="020B0606020202030204" pitchFamily="34" charset="0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3622718"/>
              </p:ext>
            </p:extLst>
          </p:nvPr>
        </p:nvGraphicFramePr>
        <p:xfrm>
          <a:off x="1266825" y="1552575"/>
          <a:ext cx="9220200" cy="3790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object 31"/>
          <p:cNvSpPr txBox="1"/>
          <p:nvPr/>
        </p:nvSpPr>
        <p:spPr>
          <a:xfrm>
            <a:off x="109220" y="6599935"/>
            <a:ext cx="10928894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900" i="1" spc="-5" dirty="0" smtClean="0">
                <a:latin typeface="Arial"/>
                <a:cs typeface="Arial"/>
              </a:rPr>
              <a:t>Источник - </a:t>
            </a:r>
            <a:r>
              <a:rPr lang="en-US" sz="900" i="1" spc="-5" dirty="0" smtClean="0">
                <a:latin typeface="Arial"/>
                <a:cs typeface="Arial"/>
                <a:hlinkClick r:id="rId3"/>
              </a:rPr>
              <a:t>https</a:t>
            </a:r>
            <a:r>
              <a:rPr lang="en-US" sz="900" i="1" spc="-5" dirty="0">
                <a:latin typeface="Arial"/>
                <a:cs typeface="Arial"/>
                <a:hlinkClick r:id="rId3"/>
              </a:rPr>
              <a:t>://wits.worldbank.org/CountryProfile/en/Country/WLD/Year/2020/TradeFlow/Import/Partner/BY-COUNTRY/Product/39-40_PlastiRub#</a:t>
            </a:r>
            <a:r>
              <a:rPr lang="ru-RU" sz="900" i="1" spc="-5" dirty="0" smtClean="0">
                <a:latin typeface="Arial"/>
                <a:cs typeface="Arial"/>
                <a:hlinkClick r:id="rId3"/>
              </a:rPr>
              <a:t> </a:t>
            </a:r>
            <a:endParaRPr sz="9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5996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E491-5EF2-4275-9C8C-803B79656BAF}" type="slidenum">
              <a:rPr lang="ru-RU" smtClean="0"/>
              <a:t>22</a:t>
            </a:fld>
            <a:endParaRPr lang="ru-RU" dirty="0"/>
          </a:p>
        </p:txBody>
      </p:sp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334963" y="441447"/>
            <a:ext cx="7989887" cy="792041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0000"/>
                </a:solidFill>
                <a:latin typeface="Linux Libertine"/>
              </a:rPr>
              <a:t>Мебельная промышленность</a:t>
            </a:r>
            <a:r>
              <a:rPr lang="ru-RU" sz="2800" b="1" dirty="0">
                <a:solidFill>
                  <a:srgbClr val="FF0000"/>
                </a:solidFill>
                <a:latin typeface="Linux Libertine"/>
              </a:rPr>
              <a:t/>
            </a:r>
            <a:br>
              <a:rPr lang="ru-RU" sz="2800" b="1" dirty="0">
                <a:solidFill>
                  <a:srgbClr val="FF0000"/>
                </a:solidFill>
                <a:latin typeface="Linux Libertine"/>
              </a:rPr>
            </a:br>
            <a:r>
              <a:rPr lang="ru-RU" sz="1800" b="1" i="1" dirty="0">
                <a:solidFill>
                  <a:srgbClr val="0070C0"/>
                </a:solidFill>
                <a:latin typeface="Arial Narrow" panose="020B0606020202030204" pitchFamily="34" charset="0"/>
              </a:rPr>
              <a:t>Основные </a:t>
            </a:r>
            <a:r>
              <a:rPr lang="ru-RU" sz="1800" b="1" i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импортеры мебели </a:t>
            </a:r>
            <a:r>
              <a:rPr lang="ru-RU" sz="1800" b="1" i="1" dirty="0">
                <a:solidFill>
                  <a:srgbClr val="0070C0"/>
                </a:solidFill>
                <a:latin typeface="Arial Narrow" panose="020B0606020202030204" pitchFamily="34" charset="0"/>
              </a:rPr>
              <a:t>и </a:t>
            </a:r>
            <a:r>
              <a:rPr lang="ru-RU" sz="1800" b="1" i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объемы </a:t>
            </a:r>
            <a:r>
              <a:rPr lang="ru-RU" sz="1800" b="1" i="1" dirty="0">
                <a:solidFill>
                  <a:srgbClr val="0070C0"/>
                </a:solidFill>
                <a:latin typeface="Arial Narrow" panose="020B0606020202030204" pitchFamily="34" charset="0"/>
              </a:rPr>
              <a:t>экспорта (</a:t>
            </a:r>
            <a:r>
              <a:rPr lang="ru-RU" sz="1800" b="1" i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2020 </a:t>
            </a:r>
            <a:r>
              <a:rPr lang="ru-RU" sz="1800" b="1" i="1" dirty="0">
                <a:solidFill>
                  <a:srgbClr val="0070C0"/>
                </a:solidFill>
                <a:latin typeface="Arial Narrow" panose="020B0606020202030204" pitchFamily="34" charset="0"/>
              </a:rPr>
              <a:t>г., млрд </a:t>
            </a:r>
            <a:r>
              <a:rPr lang="ru-RU" sz="1800" b="1" i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долларов США)</a:t>
            </a:r>
            <a:endParaRPr lang="ru-RU" sz="1800" b="1" dirty="0">
              <a:latin typeface="Arial Narrow" panose="020B0606020202030204" pitchFamily="34" charset="0"/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2197712"/>
              </p:ext>
            </p:extLst>
          </p:nvPr>
        </p:nvGraphicFramePr>
        <p:xfrm>
          <a:off x="952499" y="1638300"/>
          <a:ext cx="9734551" cy="4371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object 31"/>
          <p:cNvSpPr txBox="1"/>
          <p:nvPr/>
        </p:nvSpPr>
        <p:spPr>
          <a:xfrm>
            <a:off x="109220" y="6599935"/>
            <a:ext cx="10928894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900" i="1" spc="-5" dirty="0" smtClean="0">
                <a:latin typeface="Arial"/>
                <a:cs typeface="Arial"/>
              </a:rPr>
              <a:t>Источник - </a:t>
            </a:r>
            <a:r>
              <a:rPr lang="en-US" sz="900" i="1" spc="-5" dirty="0" smtClean="0">
                <a:latin typeface="Arial"/>
                <a:cs typeface="Arial"/>
                <a:hlinkClick r:id="rId3"/>
              </a:rPr>
              <a:t>https</a:t>
            </a:r>
            <a:r>
              <a:rPr lang="en-US" sz="900" i="1" spc="-5" dirty="0">
                <a:latin typeface="Arial"/>
                <a:cs typeface="Arial"/>
                <a:hlinkClick r:id="rId3"/>
              </a:rPr>
              <a:t>://wits.worldbank.org/CountryProfile/en/Country/WLD/Year/2020/TradeFlow/Import/Partner/BY-COUNTRY/Product/39-40_PlastiRub#</a:t>
            </a:r>
            <a:r>
              <a:rPr lang="ru-RU" sz="900" i="1" spc="-5" dirty="0" smtClean="0">
                <a:latin typeface="Arial"/>
                <a:cs typeface="Arial"/>
                <a:hlinkClick r:id="rId3"/>
              </a:rPr>
              <a:t> </a:t>
            </a:r>
            <a:endParaRPr sz="9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3410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E491-5EF2-4275-9C8C-803B79656BAF}" type="slidenum">
              <a:rPr lang="ru-RU" smtClean="0"/>
              <a:t>23</a:t>
            </a:fld>
            <a:endParaRPr lang="ru-RU" dirty="0"/>
          </a:p>
        </p:txBody>
      </p:sp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334963" y="293809"/>
            <a:ext cx="7754815" cy="599599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Linux Libertine"/>
              </a:rPr>
              <a:t>Мебельная промышленность в Польше</a:t>
            </a:r>
            <a:r>
              <a:rPr lang="ru-RU" sz="2800" b="1" dirty="0">
                <a:solidFill>
                  <a:srgbClr val="FF0000"/>
                </a:solidFill>
                <a:latin typeface="Linux Libertine"/>
              </a:rPr>
              <a:t/>
            </a:r>
            <a:br>
              <a:rPr lang="ru-RU" sz="2800" b="1" dirty="0">
                <a:solidFill>
                  <a:srgbClr val="FF0000"/>
                </a:solidFill>
                <a:latin typeface="Linux Libertine"/>
              </a:rPr>
            </a:br>
            <a:r>
              <a:rPr lang="ru-RU" sz="1800" b="1" i="1" dirty="0">
                <a:solidFill>
                  <a:srgbClr val="0070C0"/>
                </a:solidFill>
                <a:latin typeface="Arial Narrow" panose="020B0606020202030204" pitchFamily="34" charset="0"/>
              </a:rPr>
              <a:t>Международный </a:t>
            </a:r>
            <a:r>
              <a:rPr lang="ru-RU" sz="1800" b="1" i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опыт</a:t>
            </a:r>
            <a:endParaRPr lang="ru-RU" sz="1800" b="1" dirty="0">
              <a:latin typeface="Arial Narrow" panose="020B0606020202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07792" y="1235349"/>
            <a:ext cx="7750683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latin typeface="Century Gothic" panose="020B0502020202020204" pitchFamily="34" charset="0"/>
              </a:rPr>
              <a:t>Польша является одним из ведущих мировых экспортеров мебели</a:t>
            </a:r>
            <a:r>
              <a:rPr lang="ru-RU" sz="1600" dirty="0">
                <a:latin typeface="Century Gothic" panose="020B0502020202020204" pitchFamily="34" charset="0"/>
              </a:rPr>
              <a:t>. Больше всего мебели страна поставляет в Германию, Чехию и Великобританию. Рынок мебели в Польше приносит </a:t>
            </a:r>
            <a:r>
              <a:rPr lang="ru-RU" sz="1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2,3%</a:t>
            </a:r>
            <a:r>
              <a:rPr lang="ru-RU" sz="1600" dirty="0">
                <a:latin typeface="Century Gothic" panose="020B0502020202020204" pitchFamily="34" charset="0"/>
              </a:rPr>
              <a:t> польского ВВП, таким образом, это самая высокая доля ВВП по сравнению с другими странами, производящими мебель в Европейском Союзе.</a:t>
            </a:r>
          </a:p>
          <a:p>
            <a:pPr algn="just"/>
            <a:endParaRPr lang="ru-RU" sz="1600" dirty="0" smtClean="0">
              <a:latin typeface="Century Gothic" panose="020B0502020202020204" pitchFamily="34" charset="0"/>
            </a:endParaRPr>
          </a:p>
          <a:p>
            <a:pPr algn="just"/>
            <a:r>
              <a:rPr lang="ru-RU" sz="1600" dirty="0" smtClean="0">
                <a:latin typeface="Century Gothic" panose="020B0502020202020204" pitchFamily="34" charset="0"/>
              </a:rPr>
              <a:t>Мебельный </a:t>
            </a:r>
            <a:r>
              <a:rPr lang="ru-RU" sz="1600" dirty="0">
                <a:latin typeface="Century Gothic" panose="020B0502020202020204" pitchFamily="34" charset="0"/>
              </a:rPr>
              <a:t>рынок включает в себя мебель </a:t>
            </a:r>
            <a:r>
              <a:rPr lang="ru-RU" sz="1600" b="1" dirty="0">
                <a:latin typeface="Century Gothic" panose="020B0502020202020204" pitchFamily="34" charset="0"/>
              </a:rPr>
              <a:t>для сидения и ее части, офисную и торговую мебель, кухонную мебель и матрасы</a:t>
            </a:r>
            <a:r>
              <a:rPr lang="ru-RU" sz="1600" dirty="0">
                <a:latin typeface="Century Gothic" panose="020B0502020202020204" pitchFamily="34" charset="0"/>
              </a:rPr>
              <a:t>. Наибольшую долю на польском мебельном рынке составляют </a:t>
            </a:r>
            <a:r>
              <a:rPr lang="ru-RU" sz="1600" b="1" dirty="0">
                <a:latin typeface="Century Gothic" panose="020B0502020202020204" pitchFamily="34" charset="0"/>
              </a:rPr>
              <a:t>диваны, стулья, кресла, шезлонги и их части (</a:t>
            </a:r>
            <a:r>
              <a:rPr lang="ru-RU" sz="1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42,7%</a:t>
            </a:r>
            <a:r>
              <a:rPr lang="ru-RU" sz="1600" b="1" dirty="0">
                <a:latin typeface="Century Gothic" panose="020B0502020202020204" pitchFamily="34" charset="0"/>
              </a:rPr>
              <a:t>)</a:t>
            </a:r>
            <a:r>
              <a:rPr lang="ru-RU" sz="1600" dirty="0">
                <a:latin typeface="Century Gothic" panose="020B0502020202020204" pitchFamily="34" charset="0"/>
              </a:rPr>
              <a:t>.</a:t>
            </a:r>
          </a:p>
          <a:p>
            <a:pPr algn="just"/>
            <a:endParaRPr lang="ru-RU" sz="1600" dirty="0" smtClean="0">
              <a:latin typeface="Century Gothic" panose="020B0502020202020204" pitchFamily="34" charset="0"/>
            </a:endParaRPr>
          </a:p>
          <a:p>
            <a:pPr algn="just"/>
            <a:r>
              <a:rPr lang="ru-RU" sz="1600" dirty="0" smtClean="0">
                <a:latin typeface="Century Gothic" panose="020B0502020202020204" pitchFamily="34" charset="0"/>
              </a:rPr>
              <a:t>Рынок </a:t>
            </a:r>
            <a:r>
              <a:rPr lang="ru-RU" sz="1600" dirty="0">
                <a:latin typeface="Century Gothic" panose="020B0502020202020204" pitchFamily="34" charset="0"/>
              </a:rPr>
              <a:t>мебели в Польше состоит из </a:t>
            </a:r>
            <a:r>
              <a:rPr lang="ru-RU" sz="1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28,9</a:t>
            </a:r>
            <a:r>
              <a:rPr lang="ru-RU" sz="1600" b="1" dirty="0">
                <a:latin typeface="Century Gothic" panose="020B0502020202020204" pitchFamily="34" charset="0"/>
              </a:rPr>
              <a:t> тыс. компаний</a:t>
            </a:r>
            <a:r>
              <a:rPr lang="ru-RU" sz="1600" dirty="0">
                <a:latin typeface="Century Gothic" panose="020B0502020202020204" pitchFamily="34" charset="0"/>
              </a:rPr>
              <a:t>, из них </a:t>
            </a:r>
            <a:r>
              <a:rPr lang="ru-RU" sz="1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84</a:t>
            </a:r>
            <a:r>
              <a:rPr lang="ru-RU" sz="1600" b="1" dirty="0">
                <a:latin typeface="Century Gothic" panose="020B0502020202020204" pitchFamily="34" charset="0"/>
              </a:rPr>
              <a:t> крупных </a:t>
            </a:r>
            <a:r>
              <a:rPr lang="ru-RU" sz="1600" dirty="0">
                <a:latin typeface="Century Gothic" panose="020B0502020202020204" pitchFamily="34" charset="0"/>
              </a:rPr>
              <a:t>предприятия, </a:t>
            </a:r>
            <a:r>
              <a:rPr lang="ru-RU" sz="1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296</a:t>
            </a:r>
            <a:r>
              <a:rPr lang="ru-RU" sz="1600" b="1" dirty="0">
                <a:latin typeface="Century Gothic" panose="020B0502020202020204" pitchFamily="34" charset="0"/>
              </a:rPr>
              <a:t> предприятий являются средними </a:t>
            </a:r>
            <a:r>
              <a:rPr lang="ru-RU" sz="1600" dirty="0">
                <a:latin typeface="Century Gothic" panose="020B0502020202020204" pitchFamily="34" charset="0"/>
              </a:rPr>
              <a:t>фирмами, </a:t>
            </a:r>
            <a:r>
              <a:rPr lang="ru-RU" sz="1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1 282</a:t>
            </a:r>
            <a:r>
              <a:rPr lang="ru-RU" sz="1600" b="1" dirty="0">
                <a:latin typeface="Century Gothic" panose="020B0502020202020204" pitchFamily="34" charset="0"/>
              </a:rPr>
              <a:t> – малыми </a:t>
            </a:r>
            <a:r>
              <a:rPr lang="ru-RU" sz="1600" dirty="0">
                <a:latin typeface="Century Gothic" panose="020B0502020202020204" pitchFamily="34" charset="0"/>
              </a:rPr>
              <a:t>организациями, а остальные – </a:t>
            </a:r>
            <a:r>
              <a:rPr lang="ru-RU" sz="1600" dirty="0" err="1">
                <a:latin typeface="Century Gothic" panose="020B0502020202020204" pitchFamily="34" charset="0"/>
              </a:rPr>
              <a:t>микропредприятиями</a:t>
            </a:r>
            <a:r>
              <a:rPr lang="ru-RU" sz="1600" dirty="0">
                <a:latin typeface="Century Gothic" panose="020B0502020202020204" pitchFamily="34" charset="0"/>
              </a:rPr>
              <a:t>, рыночная доля которых охватывает </a:t>
            </a:r>
            <a:r>
              <a:rPr lang="ru-RU" sz="1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94%</a:t>
            </a:r>
            <a:r>
              <a:rPr lang="ru-RU" sz="1600" dirty="0">
                <a:latin typeface="Century Gothic" panose="020B0502020202020204" pitchFamily="34" charset="0"/>
              </a:rPr>
              <a:t> всех польских производителей мебели.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567" y="1328629"/>
            <a:ext cx="1876583" cy="128522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393" y="3481302"/>
            <a:ext cx="1591631" cy="1433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50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E491-5EF2-4275-9C8C-803B79656BAF}" type="slidenum">
              <a:rPr lang="ru-RU" smtClean="0"/>
              <a:t>24</a:t>
            </a:fld>
            <a:endParaRPr lang="ru-RU" dirty="0"/>
          </a:p>
        </p:txBody>
      </p:sp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334963" y="222372"/>
            <a:ext cx="7754815" cy="792041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0000"/>
                </a:solidFill>
                <a:latin typeface="Linux Libertine"/>
              </a:rPr>
              <a:t>Внешняя торговля в мебельной промышленности </a:t>
            </a:r>
            <a:r>
              <a:rPr lang="ru-RU" sz="2800" b="1" dirty="0">
                <a:solidFill>
                  <a:srgbClr val="FF0000"/>
                </a:solidFill>
                <a:latin typeface="Linux Libertine"/>
              </a:rPr>
              <a:t/>
            </a:r>
            <a:br>
              <a:rPr lang="ru-RU" sz="2800" b="1" dirty="0">
                <a:solidFill>
                  <a:srgbClr val="FF0000"/>
                </a:solidFill>
                <a:latin typeface="Linux Libertine"/>
              </a:rPr>
            </a:br>
            <a:r>
              <a:rPr lang="ru-RU" sz="1800" b="1" i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В разрезе стран СНГ (2021 </a:t>
            </a:r>
            <a:r>
              <a:rPr lang="ru-RU" sz="1800" b="1" i="1" dirty="0">
                <a:solidFill>
                  <a:srgbClr val="0070C0"/>
                </a:solidFill>
                <a:latin typeface="Arial Narrow" panose="020B0606020202030204" pitchFamily="34" charset="0"/>
              </a:rPr>
              <a:t>г., </a:t>
            </a:r>
            <a:r>
              <a:rPr lang="ru-RU" sz="1800" b="1" i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тыс. </a:t>
            </a:r>
            <a:r>
              <a:rPr lang="ru-RU" sz="1800" b="1" i="1" dirty="0">
                <a:solidFill>
                  <a:srgbClr val="0070C0"/>
                </a:solidFill>
                <a:latin typeface="Arial Narrow" panose="020B0606020202030204" pitchFamily="34" charset="0"/>
              </a:rPr>
              <a:t>д</a:t>
            </a:r>
            <a:r>
              <a:rPr lang="ru-RU" sz="1800" b="1" i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олларов</a:t>
            </a:r>
            <a:r>
              <a:rPr lang="en-US" sz="1800" b="1" i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ru-RU" sz="1800" b="1" i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США)</a:t>
            </a:r>
            <a:endParaRPr lang="ru-RU" sz="1600" b="1" dirty="0">
              <a:latin typeface="Arial Narrow" panose="020B0606020202030204" pitchFamily="34" charset="0"/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1731249"/>
              </p:ext>
            </p:extLst>
          </p:nvPr>
        </p:nvGraphicFramePr>
        <p:xfrm>
          <a:off x="381000" y="1438276"/>
          <a:ext cx="5133975" cy="2324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9173929"/>
              </p:ext>
            </p:extLst>
          </p:nvPr>
        </p:nvGraphicFramePr>
        <p:xfrm>
          <a:off x="314325" y="3895724"/>
          <a:ext cx="5181600" cy="2286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5767259"/>
              </p:ext>
            </p:extLst>
          </p:nvPr>
        </p:nvGraphicFramePr>
        <p:xfrm>
          <a:off x="6186486" y="1428750"/>
          <a:ext cx="4767263" cy="2381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02415" y="6565612"/>
            <a:ext cx="5190845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i="1" spc="-5" dirty="0">
                <a:latin typeface="Arial"/>
                <a:cs typeface="Arial"/>
              </a:rPr>
              <a:t>Источник </a:t>
            </a:r>
            <a:r>
              <a:rPr lang="en-US" sz="800" i="1" spc="-5" dirty="0" smtClean="0">
                <a:latin typeface="Arial"/>
                <a:cs typeface="Arial"/>
              </a:rPr>
              <a:t> - </a:t>
            </a:r>
            <a:r>
              <a:rPr lang="en-US" sz="800" i="1" spc="-5" dirty="0" smtClean="0">
                <a:latin typeface="Arial"/>
                <a:cs typeface="Arial"/>
                <a:hlinkClick r:id="rId5"/>
              </a:rPr>
              <a:t>http</a:t>
            </a:r>
            <a:r>
              <a:rPr lang="en-US" sz="800" i="1" spc="-5" dirty="0">
                <a:latin typeface="Arial"/>
                <a:cs typeface="Arial"/>
                <a:hlinkClick r:id="rId5"/>
              </a:rPr>
              <a:t>://</a:t>
            </a:r>
            <a:r>
              <a:rPr lang="en-US" sz="800" i="1" spc="-5" dirty="0" smtClean="0">
                <a:latin typeface="Arial"/>
                <a:cs typeface="Arial"/>
                <a:hlinkClick r:id="rId5"/>
              </a:rPr>
              <a:t>www.stat.gov.az</a:t>
            </a:r>
            <a:r>
              <a:rPr lang="en-US" sz="800" i="1" spc="-5" dirty="0">
                <a:latin typeface="Arial"/>
                <a:cs typeface="Arial"/>
              </a:rPr>
              <a:t>;</a:t>
            </a:r>
            <a:r>
              <a:rPr lang="en-US" sz="800" i="1" spc="-5" dirty="0" smtClean="0">
                <a:latin typeface="Arial"/>
                <a:cs typeface="Arial"/>
              </a:rPr>
              <a:t> </a:t>
            </a:r>
            <a:r>
              <a:rPr lang="en-US" sz="800" i="1" spc="-5" dirty="0" smtClean="0">
                <a:latin typeface="Arial"/>
                <a:cs typeface="Arial"/>
                <a:hlinkClick r:id="rId6"/>
              </a:rPr>
              <a:t>http</a:t>
            </a:r>
            <a:r>
              <a:rPr lang="en-US" sz="800" i="1" spc="-5" dirty="0">
                <a:latin typeface="Arial"/>
                <a:cs typeface="Arial"/>
                <a:hlinkClick r:id="rId6"/>
              </a:rPr>
              <a:t>://</a:t>
            </a:r>
            <a:r>
              <a:rPr lang="en-US" sz="800" i="1" spc="-5" dirty="0" smtClean="0">
                <a:latin typeface="Arial"/>
                <a:cs typeface="Arial"/>
                <a:hlinkClick r:id="rId6"/>
              </a:rPr>
              <a:t>www.armstat.am</a:t>
            </a:r>
            <a:r>
              <a:rPr lang="en-US" sz="800" i="1" spc="-5" dirty="0">
                <a:latin typeface="Arial"/>
                <a:cs typeface="Arial"/>
              </a:rPr>
              <a:t>;</a:t>
            </a:r>
            <a:r>
              <a:rPr lang="en-US" sz="800" i="1" spc="-5" dirty="0" smtClean="0">
                <a:latin typeface="Arial"/>
                <a:cs typeface="Arial"/>
              </a:rPr>
              <a:t> </a:t>
            </a:r>
            <a:r>
              <a:rPr lang="en-US" sz="800" i="1" spc="-5" dirty="0" smtClean="0">
                <a:latin typeface="Arial"/>
                <a:cs typeface="Arial"/>
                <a:hlinkClick r:id="rId7"/>
              </a:rPr>
              <a:t>http</a:t>
            </a:r>
            <a:r>
              <a:rPr lang="en-US" sz="800" i="1" spc="-5" dirty="0">
                <a:latin typeface="Arial"/>
                <a:cs typeface="Arial"/>
                <a:hlinkClick r:id="rId7"/>
              </a:rPr>
              <a:t>://</a:t>
            </a:r>
            <a:r>
              <a:rPr lang="en-US" sz="800" i="1" spc="-5" dirty="0" smtClean="0">
                <a:latin typeface="Arial"/>
                <a:cs typeface="Arial"/>
                <a:hlinkClick r:id="rId7"/>
              </a:rPr>
              <a:t>www.stat.kg</a:t>
            </a:r>
            <a:r>
              <a:rPr lang="en-US" sz="800" i="1" spc="-5" dirty="0">
                <a:latin typeface="Arial"/>
                <a:cs typeface="Arial"/>
              </a:rPr>
              <a:t>;</a:t>
            </a:r>
            <a:r>
              <a:rPr lang="en-US" sz="800" i="1" spc="-5" dirty="0" smtClean="0">
                <a:latin typeface="Arial"/>
                <a:cs typeface="Arial"/>
              </a:rPr>
              <a:t> </a:t>
            </a:r>
            <a:r>
              <a:rPr lang="en-US" sz="800" i="1" spc="-5" dirty="0" smtClean="0">
                <a:latin typeface="Arial"/>
                <a:cs typeface="Arial"/>
                <a:hlinkClick r:id="rId8"/>
              </a:rPr>
              <a:t>http</a:t>
            </a:r>
            <a:r>
              <a:rPr lang="en-US" sz="800" i="1" spc="-5" dirty="0">
                <a:latin typeface="Arial"/>
                <a:cs typeface="Arial"/>
                <a:hlinkClick r:id="rId8"/>
              </a:rPr>
              <a:t>://</a:t>
            </a:r>
            <a:r>
              <a:rPr lang="en-US" sz="800" i="1" spc="-5" dirty="0" smtClean="0">
                <a:latin typeface="Arial"/>
                <a:cs typeface="Arial"/>
                <a:hlinkClick r:id="rId8"/>
              </a:rPr>
              <a:t>stat.uz</a:t>
            </a:r>
            <a:r>
              <a:rPr lang="en-US" sz="800" i="1" spc="-5" dirty="0">
                <a:latin typeface="Arial"/>
                <a:cs typeface="Arial"/>
              </a:rPr>
              <a:t>;</a:t>
            </a:r>
            <a:r>
              <a:rPr lang="en-US" sz="800" i="1" spc="-5" dirty="0" smtClean="0">
                <a:latin typeface="Arial"/>
                <a:cs typeface="Arial"/>
              </a:rPr>
              <a:t> </a:t>
            </a:r>
            <a:r>
              <a:rPr lang="en-US" sz="800" i="1" spc="-5" dirty="0" smtClean="0">
                <a:latin typeface="Arial"/>
                <a:cs typeface="Arial"/>
                <a:hlinkClick r:id="rId9"/>
              </a:rPr>
              <a:t>https</a:t>
            </a:r>
            <a:r>
              <a:rPr lang="en-US" sz="800" i="1" spc="-5" dirty="0">
                <a:latin typeface="Arial"/>
                <a:cs typeface="Arial"/>
                <a:hlinkClick r:id="rId9"/>
              </a:rPr>
              <a:t>://stat.gov.kz/</a:t>
            </a:r>
            <a:endParaRPr lang="en-US" sz="800" dirty="0">
              <a:latin typeface="Arial"/>
              <a:cs typeface="Arial"/>
            </a:endParaRPr>
          </a:p>
          <a:p>
            <a:endParaRPr lang="ru-RU" sz="500" dirty="0"/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5980401"/>
              </p:ext>
            </p:extLst>
          </p:nvPr>
        </p:nvGraphicFramePr>
        <p:xfrm>
          <a:off x="6061419" y="3909392"/>
          <a:ext cx="4937885" cy="2292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:p14="http://schemas.microsoft.com/office/powerpoint/2010/main" val="155194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287624" y="1204251"/>
            <a:ext cx="40431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Century Gothic" panose="020B0502020202020204" pitchFamily="34" charset="0"/>
              </a:rPr>
              <a:t>Для </a:t>
            </a:r>
            <a:r>
              <a:rPr lang="ru-RU" sz="1600" b="1" dirty="0" smtClean="0">
                <a:latin typeface="Century Gothic" panose="020B0502020202020204" pitchFamily="34" charset="0"/>
              </a:rPr>
              <a:t>создания конкурентной среды</a:t>
            </a:r>
            <a:r>
              <a:rPr lang="ru-RU" sz="1600" dirty="0" smtClean="0">
                <a:latin typeface="Century Gothic" panose="020B0502020202020204" pitchFamily="34" charset="0"/>
              </a:rPr>
              <a:t>, необходимы следующие условия: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54469" y="2341603"/>
            <a:ext cx="35094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Century Gothic" panose="020B0502020202020204" pitchFamily="34" charset="0"/>
              </a:rPr>
              <a:t>Низкие </a:t>
            </a:r>
            <a:r>
              <a:rPr lang="ru-RU" b="1" dirty="0">
                <a:latin typeface="Century Gothic" panose="020B0502020202020204" pitchFamily="34" charset="0"/>
              </a:rPr>
              <a:t>затраты на рабочую </a:t>
            </a:r>
            <a:r>
              <a:rPr lang="ru-RU" b="1" dirty="0" smtClean="0">
                <a:latin typeface="Century Gothic" panose="020B0502020202020204" pitchFamily="34" charset="0"/>
              </a:rPr>
              <a:t>силу (субсидирование з/п)</a:t>
            </a:r>
            <a:endParaRPr lang="ru-RU" b="1" dirty="0"/>
          </a:p>
        </p:txBody>
      </p:sp>
      <p:pic>
        <p:nvPicPr>
          <p:cNvPr id="3078" name="Picture 6" descr="https://cdn-icons-png.flaticon.com/512/1968/196893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24" y="2176858"/>
            <a:ext cx="983675" cy="98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563356" y="3974683"/>
            <a:ext cx="35094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Century Gothic" panose="020B0502020202020204" pitchFamily="34" charset="0"/>
              </a:rPr>
              <a:t>Строительство крупных фабрик</a:t>
            </a:r>
            <a:endParaRPr lang="ru-RU" b="1" dirty="0"/>
          </a:p>
        </p:txBody>
      </p:sp>
      <p:pic>
        <p:nvPicPr>
          <p:cNvPr id="3082" name="Picture 10" descr="Money free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24" y="5300593"/>
            <a:ext cx="983674" cy="983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1563356" y="5607764"/>
            <a:ext cx="30043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Century Gothic" panose="020B0502020202020204" pitchFamily="34" charset="0"/>
              </a:rPr>
              <a:t>Льготное кредитование</a:t>
            </a:r>
            <a:endParaRPr lang="ru-RU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711087" y="1204251"/>
            <a:ext cx="39115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latin typeface="Century Gothic" panose="020B0502020202020204" pitchFamily="34" charset="0"/>
              </a:rPr>
              <a:t>Проблемы в </a:t>
            </a:r>
            <a:r>
              <a:rPr lang="ru-RU" sz="1600" b="1" dirty="0" smtClean="0">
                <a:latin typeface="Century Gothic" panose="020B0502020202020204" pitchFamily="34" charset="0"/>
              </a:rPr>
              <a:t>отрасли Казахстана: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5330757" y="1064916"/>
            <a:ext cx="0" cy="5335884"/>
          </a:xfrm>
          <a:prstGeom prst="line">
            <a:avLst/>
          </a:prstGeom>
          <a:ln w="19050">
            <a:solidFill>
              <a:srgbClr val="4F81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6711088" y="2249272"/>
            <a:ext cx="52247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Century Gothic" panose="020B0502020202020204" pitchFamily="34" charset="0"/>
              </a:rPr>
              <a:t>Зависимость от импорта сырья. </a:t>
            </a:r>
            <a:r>
              <a:rPr lang="ru-RU" sz="1600" dirty="0" smtClean="0">
                <a:latin typeface="Century Gothic" panose="020B0502020202020204" pitchFamily="34" charset="0"/>
              </a:rPr>
              <a:t>Большая </a:t>
            </a:r>
            <a:r>
              <a:rPr lang="ru-RU" sz="1600" dirty="0">
                <a:latin typeface="Century Gothic" panose="020B0502020202020204" pitchFamily="34" charset="0"/>
              </a:rPr>
              <a:t>часть сырья и материалов, </a:t>
            </a:r>
            <a:r>
              <a:rPr lang="ru-RU" sz="1600" dirty="0" smtClean="0">
                <a:latin typeface="Century Gothic" panose="020B0502020202020204" pitchFamily="34" charset="0"/>
              </a:rPr>
              <a:t>используемого </a:t>
            </a:r>
            <a:r>
              <a:rPr lang="ru-RU" sz="1600" dirty="0">
                <a:latin typeface="Century Gothic" panose="020B0502020202020204" pitchFamily="34" charset="0"/>
              </a:rPr>
              <a:t>в </a:t>
            </a:r>
            <a:r>
              <a:rPr lang="ru-RU" sz="1600" dirty="0" smtClean="0">
                <a:latin typeface="Century Gothic" panose="020B0502020202020204" pitchFamily="34" charset="0"/>
              </a:rPr>
              <a:t>производстве</a:t>
            </a:r>
            <a:r>
              <a:rPr lang="ru-RU" sz="1600" dirty="0">
                <a:latin typeface="Century Gothic" panose="020B0502020202020204" pitchFamily="34" charset="0"/>
              </a:rPr>
              <a:t>, </a:t>
            </a:r>
            <a:r>
              <a:rPr lang="ru-RU" sz="1600" dirty="0" smtClean="0">
                <a:latin typeface="Century Gothic" panose="020B0502020202020204" pitchFamily="34" charset="0"/>
              </a:rPr>
              <a:t>поставляется </a:t>
            </a:r>
            <a:r>
              <a:rPr lang="ru-RU" sz="1600" dirty="0">
                <a:latin typeface="Century Gothic" panose="020B0502020202020204" pitchFamily="34" charset="0"/>
              </a:rPr>
              <a:t>из других </a:t>
            </a:r>
            <a:r>
              <a:rPr lang="ru-RU" sz="1600" dirty="0" smtClean="0">
                <a:latin typeface="Century Gothic" panose="020B0502020202020204" pitchFamily="34" charset="0"/>
              </a:rPr>
              <a:t>стран</a:t>
            </a:r>
            <a:endParaRPr lang="ru-RU" sz="16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6703277" y="4045896"/>
            <a:ext cx="52247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Century Gothic" panose="020B0502020202020204" pitchFamily="34" charset="0"/>
              </a:rPr>
              <a:t>Дороговизна производства и отсутствие </a:t>
            </a:r>
            <a:r>
              <a:rPr lang="ru-RU" sz="1600" dirty="0" smtClean="0">
                <a:latin typeface="Century Gothic" panose="020B0502020202020204" pitchFamily="34" charset="0"/>
              </a:rPr>
              <a:t>оборудования</a:t>
            </a:r>
            <a:endParaRPr lang="ru-RU" sz="16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6711087" y="5523562"/>
            <a:ext cx="39565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Century Gothic" panose="020B0502020202020204" pitchFamily="34" charset="0"/>
              </a:rPr>
              <a:t>Теневой импорт продукции </a:t>
            </a:r>
            <a:r>
              <a:rPr lang="ru-RU" sz="1600" dirty="0" smtClean="0">
                <a:latin typeface="Century Gothic" panose="020B0502020202020204" pitchFamily="34" charset="0"/>
              </a:rPr>
              <a:t>мебельной промышленности</a:t>
            </a:r>
            <a:endParaRPr lang="ru-RU" sz="1600" dirty="0"/>
          </a:p>
        </p:txBody>
      </p:sp>
      <p:pic>
        <p:nvPicPr>
          <p:cNvPr id="3084" name="Picture 12" descr="https://cdn-icons-png.flaticon.com/512/5798/579898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058" y="2172091"/>
            <a:ext cx="985357" cy="985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s://cdn-icons-png.flaticon.com/512/2344/234452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058" y="3874781"/>
            <a:ext cx="916821" cy="916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https://cdn-icons-png.flaticon.com/512/4249/4249128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420" y="5353633"/>
            <a:ext cx="924631" cy="924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BFBE491-5EF2-4275-9C8C-803B79656BAF}" type="slidenum">
              <a:rPr lang="ru-RU" smtClean="0"/>
              <a:t>25</a:t>
            </a:fld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4963" y="3495590"/>
            <a:ext cx="1289811" cy="1343110"/>
          </a:xfrm>
          <a:prstGeom prst="rect">
            <a:avLst/>
          </a:prstGeom>
        </p:spPr>
      </p:pic>
      <p:pic>
        <p:nvPicPr>
          <p:cNvPr id="25" name="Picture 2" descr="https://cdn-icons-png.flaticon.com/512/6863/6863897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305" y="314140"/>
            <a:ext cx="709173" cy="709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Заголовок 1"/>
          <p:cNvSpPr txBox="1">
            <a:spLocks/>
          </p:cNvSpPr>
          <p:nvPr/>
        </p:nvSpPr>
        <p:spPr>
          <a:xfrm>
            <a:off x="2403964" y="329089"/>
            <a:ext cx="7754815" cy="5995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latin typeface="Linux Libertine"/>
              </a:rPr>
              <a:t>Выводы</a:t>
            </a:r>
          </a:p>
          <a:p>
            <a:r>
              <a:rPr lang="ru-RU" sz="1800" b="1" i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Мебельная </a:t>
            </a:r>
            <a:r>
              <a:rPr lang="ru-RU" sz="1800" b="1" i="1" dirty="0">
                <a:solidFill>
                  <a:srgbClr val="0070C0"/>
                </a:solidFill>
                <a:latin typeface="Arial Narrow" panose="020B0606020202030204" pitchFamily="34" charset="0"/>
              </a:rPr>
              <a:t>промышленность</a:t>
            </a:r>
            <a:endParaRPr lang="ru-RU" sz="18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7851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cdn-icons-png.flaticon.com/512/6863/686389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305" y="314140"/>
            <a:ext cx="709173" cy="709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813538" y="1204251"/>
            <a:ext cx="81106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Century Gothic" panose="020B0502020202020204" pitchFamily="34" charset="0"/>
              </a:rPr>
              <a:t>Для развития</a:t>
            </a:r>
            <a:r>
              <a:rPr lang="en-US" b="1" dirty="0" smtClean="0">
                <a:latin typeface="Century Gothic" panose="020B0502020202020204" pitchFamily="34" charset="0"/>
              </a:rPr>
              <a:t> </a:t>
            </a:r>
            <a:r>
              <a:rPr lang="ru-RU" b="1" dirty="0" smtClean="0">
                <a:latin typeface="Century Gothic" panose="020B0502020202020204" pitchFamily="34" charset="0"/>
              </a:rPr>
              <a:t>мебельной промышленности в РК предлагается: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813538" y="2024384"/>
            <a:ext cx="811062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latin typeface="Century Gothic" panose="020B0502020202020204" pitchFamily="34" charset="0"/>
              </a:rPr>
              <a:t>Создания </a:t>
            </a:r>
            <a:r>
              <a:rPr lang="ru-RU" sz="1600" b="1" dirty="0">
                <a:latin typeface="Century Gothic" panose="020B0502020202020204" pitchFamily="34" charset="0"/>
              </a:rPr>
              <a:t>специальных экономических зон производства готовой продукции в регионах с низкой стоимостью труда </a:t>
            </a:r>
            <a:r>
              <a:rPr lang="ru-RU" sz="1600" dirty="0">
                <a:latin typeface="Century Gothic" panose="020B0502020202020204" pitchFamily="34" charset="0"/>
              </a:rPr>
              <a:t>с полной производственной цепочкой, в том числе за счёт предоставления налоговых льгот для резидентов кластера, субсидий по кредитам на реализацию проектов по развитию производства</a:t>
            </a:r>
            <a:r>
              <a:rPr lang="ru-RU" sz="1600" dirty="0" smtClean="0">
                <a:latin typeface="Century Gothic" panose="020B0502020202020204" pitchFamily="34" charset="0"/>
              </a:rPr>
              <a:t>.</a:t>
            </a:r>
            <a:endParaRPr lang="ru-RU" sz="1600" dirty="0">
              <a:latin typeface="Century Gothic" panose="020B0502020202020204" pitchFamily="34" charset="0"/>
            </a:endParaRPr>
          </a:p>
        </p:txBody>
      </p:sp>
      <p:pic>
        <p:nvPicPr>
          <p:cNvPr id="4098" name="Picture 2" descr="https://cdn-icons-png.flaticon.com/512/836/83621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74" y="2295525"/>
            <a:ext cx="776438" cy="77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813538" y="3738427"/>
            <a:ext cx="81106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latin typeface="Century Gothic" panose="020B0502020202020204" pitchFamily="34" charset="0"/>
              </a:rPr>
              <a:t>Создание отдельного направления/программы </a:t>
            </a:r>
            <a:r>
              <a:rPr lang="ru-RU" sz="1600" dirty="0" smtClean="0">
                <a:latin typeface="Century Gothic" panose="020B0502020202020204" pitchFamily="34" charset="0"/>
              </a:rPr>
              <a:t>на поддержку мебельной промышленности аналогично </a:t>
            </a:r>
            <a:r>
              <a:rPr lang="ru-RU" sz="1600" b="1" dirty="0" smtClean="0">
                <a:latin typeface="Century Gothic" panose="020B0502020202020204" pitchFamily="34" charset="0"/>
              </a:rPr>
              <a:t>ЭПВ</a:t>
            </a:r>
            <a:r>
              <a:rPr lang="ru-RU" sz="1600" dirty="0" smtClean="0">
                <a:latin typeface="Century Gothic" panose="020B0502020202020204" pitchFamily="34" charset="0"/>
              </a:rPr>
              <a:t> и </a:t>
            </a:r>
            <a:r>
              <a:rPr lang="ru-RU" sz="1600" b="1" dirty="0" smtClean="0">
                <a:latin typeface="Century Gothic" panose="020B0502020202020204" pitchFamily="34" charset="0"/>
              </a:rPr>
              <a:t>траншам НФ РК, </a:t>
            </a:r>
            <a:r>
              <a:rPr lang="ru-RU" sz="1600" dirty="0" smtClean="0">
                <a:latin typeface="Century Gothic" panose="020B0502020202020204" pitchFamily="34" charset="0"/>
              </a:rPr>
              <a:t>с условием направления выделенных средств на инвестиционные проекты</a:t>
            </a:r>
            <a:endParaRPr lang="ru-RU" sz="1600" dirty="0">
              <a:latin typeface="Century Gothic" panose="020B0502020202020204" pitchFamily="34" charset="0"/>
            </a:endParaRPr>
          </a:p>
        </p:txBody>
      </p:sp>
      <p:pic>
        <p:nvPicPr>
          <p:cNvPr id="4100" name="Picture 4" descr="https://cdn-icons-png.flaticon.com/512/2936/2936758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74" y="3775506"/>
            <a:ext cx="756837" cy="756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813538" y="4963730"/>
            <a:ext cx="811062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Century Gothic" panose="020B0502020202020204" pitchFamily="34" charset="0"/>
              </a:rPr>
              <a:t>Уменьшить административные барьеры, </a:t>
            </a:r>
            <a:r>
              <a:rPr lang="ru-RU" sz="1600" dirty="0" smtClean="0">
                <a:latin typeface="Century Gothic" panose="020B0502020202020204" pitchFamily="34" charset="0"/>
              </a:rPr>
              <a:t>создать дополнительные </a:t>
            </a:r>
            <a:r>
              <a:rPr lang="ru-RU" sz="1600" dirty="0">
                <a:latin typeface="Century Gothic" panose="020B0502020202020204" pitchFamily="34" charset="0"/>
              </a:rPr>
              <a:t>меры стимулирования граждан и предпринимателей для добровольного выхода из </a:t>
            </a:r>
            <a:r>
              <a:rPr lang="ru-RU" sz="1600" b="1" dirty="0">
                <a:latin typeface="Century Gothic" panose="020B0502020202020204" pitchFamily="34" charset="0"/>
              </a:rPr>
              <a:t>теневой </a:t>
            </a:r>
            <a:r>
              <a:rPr lang="ru-RU" sz="1600" b="1" dirty="0" smtClean="0">
                <a:latin typeface="Century Gothic" panose="020B0502020202020204" pitchFamily="34" charset="0"/>
              </a:rPr>
              <a:t>экономики </a:t>
            </a:r>
            <a:r>
              <a:rPr lang="ru-RU" sz="1600" dirty="0" smtClean="0">
                <a:latin typeface="Century Gothic" panose="020B0502020202020204" pitchFamily="34" charset="0"/>
              </a:rPr>
              <a:t>для развития добросовестной конкуренции на рынке товаров мебельной промышленности</a:t>
            </a:r>
            <a:endParaRPr lang="ru-RU" sz="1600" dirty="0">
              <a:latin typeface="Century Gothic" panose="020B0502020202020204" pitchFamily="34" charset="0"/>
            </a:endParaRPr>
          </a:p>
        </p:txBody>
      </p:sp>
      <p:sp>
        <p:nvSpPr>
          <p:cNvPr id="1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BFBE491-5EF2-4275-9C8C-803B79656BAF}" type="slidenum">
              <a:rPr lang="ru-RU" smtClean="0"/>
              <a:t>26</a:t>
            </a:fld>
            <a:endParaRPr lang="ru-RU" dirty="0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2403964" y="329089"/>
            <a:ext cx="7754815" cy="5995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latin typeface="Linux Libertine"/>
              </a:rPr>
              <a:t>Выводы</a:t>
            </a:r>
          </a:p>
          <a:p>
            <a:r>
              <a:rPr lang="ru-RU" sz="1800" b="1" i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Мебельная </a:t>
            </a:r>
            <a:r>
              <a:rPr lang="ru-RU" sz="1800" b="1" i="1" dirty="0">
                <a:solidFill>
                  <a:srgbClr val="0070C0"/>
                </a:solidFill>
                <a:latin typeface="Arial Narrow" panose="020B0606020202030204" pitchFamily="34" charset="0"/>
              </a:rPr>
              <a:t>промышленность</a:t>
            </a:r>
            <a:endParaRPr lang="ru-RU" sz="1800" b="1" dirty="0">
              <a:latin typeface="Arial Narrow" panose="020B0606020202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7615" y="5067300"/>
            <a:ext cx="817696" cy="863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2262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616333" y="2193593"/>
            <a:ext cx="8952021" cy="830997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Century Gothic" panose="020B0502020202020204" pitchFamily="34" charset="0"/>
              </a:rPr>
              <a:t>Информация подготовлена </a:t>
            </a:r>
          </a:p>
          <a:p>
            <a:pPr algn="ctr"/>
            <a:r>
              <a:rPr lang="ru-RU" sz="2400" b="1" dirty="0" smtClean="0">
                <a:latin typeface="Century Gothic" panose="020B0502020202020204" pitchFamily="34" charset="0"/>
              </a:rPr>
              <a:t>аналитической службой Фонда </a:t>
            </a:r>
            <a:r>
              <a:rPr lang="ru-RU" sz="2400" b="1" dirty="0">
                <a:latin typeface="Century Gothic" panose="020B0502020202020204" pitchFamily="34" charset="0"/>
              </a:rPr>
              <a:t>«Даму»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603845" y="3598927"/>
            <a:ext cx="8997479" cy="646331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pPr algn="just"/>
            <a:r>
              <a:rPr lang="ru-RU" altLang="ru-RU" sz="1200" dirty="0" smtClean="0">
                <a:latin typeface="Century Gothic" panose="020B0502020202020204" pitchFamily="34" charset="0"/>
              </a:rPr>
              <a:t>Куратор Департамента </a:t>
            </a:r>
            <a:r>
              <a:rPr lang="ru-RU" altLang="ru-RU" sz="1200" b="1" dirty="0">
                <a:latin typeface="Century Gothic" panose="020B0502020202020204" pitchFamily="34" charset="0"/>
              </a:rPr>
              <a:t>– </a:t>
            </a:r>
            <a:r>
              <a:rPr lang="ru-RU" altLang="ru-RU" sz="1200" b="1" dirty="0" smtClean="0">
                <a:latin typeface="Century Gothic" panose="020B0502020202020204" pitchFamily="34" charset="0"/>
              </a:rPr>
              <a:t>Сарсекеев Фархат Кайнарович (вн. </a:t>
            </a:r>
            <a:r>
              <a:rPr lang="ru-RU" altLang="ru-RU" sz="1200" b="1" dirty="0">
                <a:latin typeface="Century Gothic" panose="020B0502020202020204" pitchFamily="34" charset="0"/>
              </a:rPr>
              <a:t>1002) (Заместитель Председателя Правления </a:t>
            </a:r>
            <a:r>
              <a:rPr lang="ru-RU" altLang="ru-RU" sz="1200" b="1" dirty="0" smtClean="0">
                <a:latin typeface="Century Gothic" panose="020B0502020202020204" pitchFamily="34" charset="0"/>
              </a:rPr>
              <a:t>)</a:t>
            </a:r>
          </a:p>
          <a:p>
            <a:pPr algn="just"/>
            <a:r>
              <a:rPr lang="ru-RU" altLang="ru-RU" sz="1200" dirty="0" smtClean="0">
                <a:latin typeface="Century Gothic" panose="020B0502020202020204" pitchFamily="34" charset="0"/>
              </a:rPr>
              <a:t>Директор Департамента </a:t>
            </a:r>
            <a:r>
              <a:rPr lang="ru-RU" altLang="ru-RU" sz="1200" b="1" dirty="0" smtClean="0">
                <a:latin typeface="Century Gothic" panose="020B0502020202020204" pitchFamily="34" charset="0"/>
              </a:rPr>
              <a:t>– Нурсеитова Айгуль Муратбековна (вн</a:t>
            </a:r>
            <a:r>
              <a:rPr lang="ru-RU" altLang="ru-RU" sz="1200" b="1" dirty="0">
                <a:latin typeface="Century Gothic" panose="020B0502020202020204" pitchFamily="34" charset="0"/>
              </a:rPr>
              <a:t>. </a:t>
            </a:r>
            <a:r>
              <a:rPr lang="ru-RU" altLang="ru-RU" sz="1200" b="1" dirty="0" smtClean="0">
                <a:latin typeface="Century Gothic" panose="020B0502020202020204" pitchFamily="34" charset="0"/>
              </a:rPr>
              <a:t>1701)</a:t>
            </a:r>
          </a:p>
          <a:p>
            <a:pPr algn="just"/>
            <a:r>
              <a:rPr lang="ru-RU" altLang="ru-RU" sz="1200" dirty="0" smtClean="0">
                <a:latin typeface="Century Gothic" panose="020B0502020202020204" pitchFamily="34" charset="0"/>
              </a:rPr>
              <a:t>Главный менеджер </a:t>
            </a:r>
            <a:r>
              <a:rPr lang="ru-RU" altLang="ru-RU" sz="1200" b="1" dirty="0" smtClean="0">
                <a:latin typeface="Century Gothic" panose="020B0502020202020204" pitchFamily="34" charset="0"/>
              </a:rPr>
              <a:t>– Капсеметов Данияр Дауленович (вн. 1705) </a:t>
            </a:r>
            <a:endParaRPr lang="ru-RU" altLang="ru-RU" sz="12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799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 txBox="1">
            <a:spLocks/>
          </p:cNvSpPr>
          <p:nvPr/>
        </p:nvSpPr>
        <p:spPr>
          <a:xfrm>
            <a:off x="334963" y="106240"/>
            <a:ext cx="7754815" cy="9097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latin typeface="Arial Narrow" panose="020B0606020202030204" pitchFamily="34" charset="0"/>
              </a:rPr>
              <a:t>Структура обрабатывающей промышленности </a:t>
            </a:r>
            <a:endParaRPr lang="ru-RU" sz="2800" b="1" dirty="0" smtClean="0">
              <a:latin typeface="Arial Narrow" panose="020B0606020202030204" pitchFamily="34" charset="0"/>
            </a:endParaRPr>
          </a:p>
          <a:p>
            <a:r>
              <a:rPr lang="ru-RU" sz="2800" b="1" dirty="0" smtClean="0">
                <a:latin typeface="Arial Narrow" panose="020B0606020202030204" pitchFamily="34" charset="0"/>
              </a:rPr>
              <a:t>(</a:t>
            </a:r>
            <a:r>
              <a:rPr lang="en-US" sz="2800" b="1" dirty="0">
                <a:latin typeface="Arial Narrow" panose="020B0606020202030204" pitchFamily="34" charset="0"/>
              </a:rPr>
              <a:t>9</a:t>
            </a:r>
            <a:r>
              <a:rPr lang="ru-RU" sz="2800" b="1" dirty="0" smtClean="0">
                <a:latin typeface="Arial Narrow" panose="020B0606020202030204" pitchFamily="34" charset="0"/>
              </a:rPr>
              <a:t> </a:t>
            </a:r>
            <a:r>
              <a:rPr lang="ru-RU" sz="2800" b="1" dirty="0">
                <a:latin typeface="Arial Narrow" panose="020B0606020202030204" pitchFamily="34" charset="0"/>
              </a:rPr>
              <a:t>мес. 2022 г</a:t>
            </a:r>
            <a:r>
              <a:rPr lang="ru-RU" sz="2800" b="1" dirty="0" smtClean="0">
                <a:latin typeface="Arial Narrow" panose="020B0606020202030204" pitchFamily="34" charset="0"/>
              </a:rPr>
              <a:t>.), </a:t>
            </a:r>
            <a:r>
              <a:rPr lang="ru-RU" sz="1800" b="1" i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млрд </a:t>
            </a:r>
            <a:r>
              <a:rPr lang="ru-RU" sz="1800" b="1" i="1" dirty="0">
                <a:solidFill>
                  <a:srgbClr val="0070C0"/>
                </a:solidFill>
                <a:latin typeface="Arial Narrow" panose="020B0606020202030204" pitchFamily="34" charset="0"/>
              </a:rPr>
              <a:t>тенге</a:t>
            </a:r>
            <a:endParaRPr lang="ru-RU" sz="1100" b="1" i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BFBE491-5EF2-4275-9C8C-803B79656BAF}" type="slidenum">
              <a:rPr lang="ru-RU" smtClean="0"/>
              <a:t>3</a:t>
            </a:fld>
            <a:endParaRPr lang="ru-RU" dirty="0"/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7877595"/>
              </p:ext>
            </p:extLst>
          </p:nvPr>
        </p:nvGraphicFramePr>
        <p:xfrm>
          <a:off x="1" y="1619249"/>
          <a:ext cx="10782300" cy="4371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429125" y="1649445"/>
            <a:ext cx="7242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ru-RU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Итого объем производства обр. промышленности – </a:t>
            </a:r>
            <a:r>
              <a:rPr lang="ru-RU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15 230:</a:t>
            </a:r>
            <a:endParaRPr lang="ru-RU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object 31"/>
          <p:cNvSpPr txBox="1"/>
          <p:nvPr/>
        </p:nvSpPr>
        <p:spPr>
          <a:xfrm>
            <a:off x="109220" y="6599935"/>
            <a:ext cx="10928894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900" i="1" spc="-5" dirty="0" smtClean="0">
                <a:latin typeface="Arial"/>
                <a:cs typeface="Arial"/>
              </a:rPr>
              <a:t>Источник - </a:t>
            </a:r>
            <a:r>
              <a:rPr lang="en-US" sz="900" i="1" spc="-5" dirty="0">
                <a:latin typeface="Arial"/>
                <a:cs typeface="Arial"/>
                <a:hlinkClick r:id="rId3"/>
              </a:rPr>
              <a:t>https://stat.gov.kz/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40165" y="5736322"/>
            <a:ext cx="3079360" cy="597803"/>
          </a:xfrm>
          <a:prstGeom prst="rect">
            <a:avLst/>
          </a:prstGeom>
          <a:ln w="19050">
            <a:solidFill>
              <a:srgbClr val="C00000"/>
            </a:solidFill>
            <a:prstDash val="sysDash"/>
          </a:ln>
        </p:spPr>
        <p:txBody>
          <a:bodyPr wrap="square" anchor="ctr">
            <a:no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Century Gothic" panose="020B0502020202020204" pitchFamily="34" charset="0"/>
              </a:rPr>
              <a:t>Объем производства мебели в 2022 году увеличился на </a:t>
            </a:r>
            <a:r>
              <a:rPr lang="ru-RU" sz="1100" b="1" dirty="0">
                <a:solidFill>
                  <a:prstClr val="black"/>
                </a:solidFill>
                <a:latin typeface="Century Gothic" panose="020B0502020202020204" pitchFamily="34" charset="0"/>
              </a:rPr>
              <a:t>4,2%</a:t>
            </a:r>
            <a:r>
              <a:rPr lang="ru-RU" sz="1100" dirty="0">
                <a:solidFill>
                  <a:prstClr val="black"/>
                </a:solidFill>
                <a:latin typeface="Century Gothic" panose="020B0502020202020204" pitchFamily="34" charset="0"/>
              </a:rPr>
              <a:t> по сравнению с аналогичным периодом 2021 года</a:t>
            </a:r>
            <a:endParaRPr lang="ru-RU" sz="110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418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E491-5EF2-4275-9C8C-803B79656BAF}" type="slidenum">
              <a:rPr lang="ru-RU" smtClean="0"/>
              <a:t>4</a:t>
            </a:fld>
            <a:endParaRPr lang="ru-RU" dirty="0"/>
          </a:p>
        </p:txBody>
      </p:sp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334964" y="1"/>
            <a:ext cx="6608762" cy="1016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Arial Narrow" panose="020B0606020202030204" pitchFamily="34" charset="0"/>
              </a:rPr>
              <a:t>Действующие юридические лица по </a:t>
            </a:r>
            <a:r>
              <a:rPr lang="ru-RU" sz="2800" b="1" dirty="0">
                <a:latin typeface="Arial Narrow" panose="020B0606020202030204" pitchFamily="34" charset="0"/>
              </a:rPr>
              <a:t>состоянию </a:t>
            </a:r>
            <a:r>
              <a:rPr lang="ru-RU" sz="2800" b="1" dirty="0" smtClean="0">
                <a:latin typeface="Arial Narrow" panose="020B0606020202030204" pitchFamily="34" charset="0"/>
              </a:rPr>
              <a:t>на 01.10.2022 г.</a:t>
            </a:r>
            <a:r>
              <a:rPr lang="ru-RU" sz="28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</a:br>
            <a:r>
              <a:rPr lang="ru-RU" sz="1800" b="1" i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Мебельная </a:t>
            </a:r>
            <a:r>
              <a:rPr lang="ru-RU" sz="1800" b="1" i="1" dirty="0">
                <a:solidFill>
                  <a:srgbClr val="0070C0"/>
                </a:solidFill>
                <a:latin typeface="Arial Narrow" panose="020B0606020202030204" pitchFamily="34" charset="0"/>
              </a:rPr>
              <a:t>промышленность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36415" y="1782789"/>
            <a:ext cx="6639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prstClr val="black"/>
                </a:solidFill>
                <a:latin typeface="Century Gothic"/>
              </a:rPr>
              <a:t> Действующие </a:t>
            </a:r>
            <a:r>
              <a:rPr lang="ru-RU" sz="1400" b="1" dirty="0" smtClean="0">
                <a:solidFill>
                  <a:prstClr val="black"/>
                </a:solidFill>
                <a:latin typeface="Century Gothic"/>
              </a:rPr>
              <a:t>юр. лица, ед.</a:t>
            </a:r>
            <a:endParaRPr lang="ru-RU" sz="1400" dirty="0">
              <a:solidFill>
                <a:prstClr val="black"/>
              </a:solidFill>
              <a:latin typeface="Century Gothic"/>
            </a:endParaRP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2419597"/>
              </p:ext>
            </p:extLst>
          </p:nvPr>
        </p:nvGraphicFramePr>
        <p:xfrm>
          <a:off x="1609726" y="2190750"/>
          <a:ext cx="8372474" cy="2657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625989" y="5040997"/>
            <a:ext cx="8356211" cy="940703"/>
          </a:xfrm>
          <a:prstGeom prst="rect">
            <a:avLst/>
          </a:prstGeom>
          <a:ln w="19050">
            <a:solidFill>
              <a:srgbClr val="C00000"/>
            </a:solidFill>
            <a:prstDash val="sysDash"/>
          </a:ln>
        </p:spPr>
        <p:txBody>
          <a:bodyPr wrap="square" anchor="ctr">
            <a:no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Century Gothic" panose="020B0502020202020204" pitchFamily="34" charset="0"/>
              </a:rPr>
              <a:t>Доля ЮЛ </a:t>
            </a:r>
            <a:r>
              <a:rPr lang="ru-RU" sz="1200" u="sng" dirty="0" smtClean="0">
                <a:latin typeface="Century Gothic" panose="020B0502020202020204" pitchFamily="34" charset="0"/>
              </a:rPr>
              <a:t>в сфере производства мебели </a:t>
            </a:r>
            <a:r>
              <a:rPr lang="ru-RU" sz="12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7</a:t>
            </a:r>
            <a:r>
              <a:rPr lang="ru-RU" sz="12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,2%</a:t>
            </a:r>
            <a:r>
              <a:rPr lang="ru-RU" sz="1200" dirty="0" smtClean="0">
                <a:latin typeface="Century Gothic" panose="020B0502020202020204" pitchFamily="34" charset="0"/>
              </a:rPr>
              <a:t> </a:t>
            </a:r>
            <a:r>
              <a:rPr lang="ru-RU" sz="1200" dirty="0">
                <a:latin typeface="Century Gothic" panose="020B0502020202020204" pitchFamily="34" charset="0"/>
              </a:rPr>
              <a:t>в </a:t>
            </a:r>
            <a:r>
              <a:rPr lang="ru-RU" sz="1200" dirty="0" smtClean="0">
                <a:latin typeface="Century Gothic" panose="020B0502020202020204" pitchFamily="34" charset="0"/>
              </a:rPr>
              <a:t>обрабатывающей промышленности (</a:t>
            </a:r>
            <a:r>
              <a:rPr lang="ru-RU" sz="1200" b="1" dirty="0" smtClean="0">
                <a:latin typeface="Century Gothic" panose="020B0502020202020204" pitchFamily="34" charset="0"/>
              </a:rPr>
              <a:t>19,4 тыс.</a:t>
            </a:r>
            <a:r>
              <a:rPr lang="ru-RU" sz="1200" dirty="0" smtClean="0">
                <a:latin typeface="Century Gothic" panose="020B0502020202020204" pitchFamily="34" charset="0"/>
              </a:rPr>
              <a:t> ед.)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Century Gothic" panose="020B0502020202020204" pitchFamily="34" charset="0"/>
              </a:rPr>
              <a:t>Всего </a:t>
            </a:r>
            <a:r>
              <a:rPr lang="ru-RU" sz="1200" b="1" dirty="0" smtClean="0">
                <a:latin typeface="Century Gothic" panose="020B0502020202020204" pitchFamily="34" charset="0"/>
              </a:rPr>
              <a:t>375 тыс. </a:t>
            </a:r>
            <a:r>
              <a:rPr lang="ru-RU" sz="1200" dirty="0">
                <a:latin typeface="Century Gothic" panose="020B0502020202020204" pitchFamily="34" charset="0"/>
              </a:rPr>
              <a:t>ед. </a:t>
            </a:r>
            <a:r>
              <a:rPr lang="ru-RU" sz="1200" dirty="0" smtClean="0">
                <a:latin typeface="Century Gothic" panose="020B0502020202020204" pitchFamily="34" charset="0"/>
              </a:rPr>
              <a:t>действующих юридических лиц по </a:t>
            </a:r>
            <a:r>
              <a:rPr lang="ru-RU" sz="1200" dirty="0">
                <a:latin typeface="Century Gothic" panose="020B0502020202020204" pitchFamily="34" charset="0"/>
              </a:rPr>
              <a:t>состоянию на 1 </a:t>
            </a:r>
            <a:r>
              <a:rPr lang="ru-RU" sz="1200" dirty="0" smtClean="0">
                <a:latin typeface="Century Gothic" panose="020B0502020202020204" pitchFamily="34" charset="0"/>
              </a:rPr>
              <a:t>октября </a:t>
            </a:r>
            <a:r>
              <a:rPr lang="ru-RU" sz="1200" dirty="0">
                <a:latin typeface="Century Gothic" panose="020B0502020202020204" pitchFamily="34" charset="0"/>
              </a:rPr>
              <a:t>2022 г</a:t>
            </a:r>
            <a:r>
              <a:rPr lang="ru-RU" sz="1200" dirty="0" smtClean="0">
                <a:latin typeface="Century Gothic" panose="020B0502020202020204" pitchFamily="34" charset="0"/>
              </a:rPr>
              <a:t>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b="1" dirty="0" smtClean="0">
                <a:latin typeface="Century Gothic" panose="020B0502020202020204" pitchFamily="34" charset="0"/>
              </a:rPr>
              <a:t>Количество ИП</a:t>
            </a:r>
            <a:r>
              <a:rPr lang="ru-RU" sz="1200" dirty="0" smtClean="0">
                <a:latin typeface="Century Gothic" panose="020B0502020202020204" pitchFamily="34" charset="0"/>
              </a:rPr>
              <a:t> </a:t>
            </a:r>
            <a:r>
              <a:rPr lang="ru-RU" sz="1200" u="sng" dirty="0">
                <a:latin typeface="Century Gothic" panose="020B0502020202020204" pitchFamily="34" charset="0"/>
              </a:rPr>
              <a:t>в сфере производства </a:t>
            </a:r>
            <a:r>
              <a:rPr lang="ru-RU" sz="1200" u="sng" dirty="0" smtClean="0">
                <a:latin typeface="Century Gothic" panose="020B0502020202020204" pitchFamily="34" charset="0"/>
              </a:rPr>
              <a:t>мебели </a:t>
            </a:r>
            <a:r>
              <a:rPr lang="ru-RU" sz="1200" dirty="0" smtClean="0">
                <a:latin typeface="Century Gothic" panose="020B0502020202020204" pitchFamily="34" charset="0"/>
              </a:rPr>
              <a:t>составляет </a:t>
            </a:r>
            <a:r>
              <a:rPr lang="ru-RU" sz="14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6 679 </a:t>
            </a:r>
            <a:r>
              <a:rPr lang="ru-RU" sz="1400" b="1" dirty="0" err="1" smtClean="0">
                <a:solidFill>
                  <a:srgbClr val="C00000"/>
                </a:solidFill>
                <a:latin typeface="Century Gothic" panose="020B0502020202020204" pitchFamily="34" charset="0"/>
              </a:rPr>
              <a:t>ед</a:t>
            </a:r>
            <a:r>
              <a:rPr lang="ru-RU" sz="14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ru-RU" sz="1200" dirty="0">
                <a:latin typeface="Century Gothic" panose="020B0502020202020204" pitchFamily="34" charset="0"/>
              </a:rPr>
              <a:t>на</a:t>
            </a:r>
            <a:r>
              <a:rPr lang="ru-RU" sz="14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ru-RU" sz="1200" dirty="0">
                <a:latin typeface="Century Gothic" panose="020B0502020202020204" pitchFamily="34" charset="0"/>
              </a:rPr>
              <a:t>1 октября 2022 г.</a:t>
            </a:r>
          </a:p>
        </p:txBody>
      </p:sp>
      <p:sp>
        <p:nvSpPr>
          <p:cNvPr id="8" name="object 31"/>
          <p:cNvSpPr txBox="1"/>
          <p:nvPr/>
        </p:nvSpPr>
        <p:spPr>
          <a:xfrm>
            <a:off x="109220" y="6599935"/>
            <a:ext cx="10928894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900" i="1" spc="-5" dirty="0" smtClean="0">
                <a:latin typeface="Arial"/>
                <a:cs typeface="Arial"/>
              </a:rPr>
              <a:t>Источник - </a:t>
            </a:r>
            <a:r>
              <a:rPr lang="en-US" sz="900" i="1" spc="-5" dirty="0">
                <a:latin typeface="Arial"/>
                <a:cs typeface="Arial"/>
                <a:hlinkClick r:id="rId3"/>
              </a:rPr>
              <a:t>https://stat.gov.kz/</a:t>
            </a:r>
            <a:endParaRPr sz="9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4164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E491-5EF2-4275-9C8C-803B79656BAF}" type="slidenum">
              <a:rPr lang="ru-RU" smtClean="0"/>
              <a:t>5</a:t>
            </a:fld>
            <a:endParaRPr lang="ru-RU" dirty="0"/>
          </a:p>
        </p:txBody>
      </p:sp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334963" y="122115"/>
            <a:ext cx="8237537" cy="90976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Arial Narrow" panose="020B0606020202030204" pitchFamily="34" charset="0"/>
              </a:rPr>
              <a:t>Изделия </a:t>
            </a:r>
            <a:r>
              <a:rPr lang="ru-RU" sz="2800" b="1" dirty="0">
                <a:latin typeface="Arial Narrow" panose="020B0606020202030204" pitchFamily="34" charset="0"/>
              </a:rPr>
              <a:t>относящиеся </a:t>
            </a:r>
            <a:r>
              <a:rPr lang="ru-RU" sz="2800" b="1" dirty="0" smtClean="0">
                <a:latin typeface="Arial Narrow" panose="020B0606020202030204" pitchFamily="34" charset="0"/>
              </a:rPr>
              <a:t>к мебельной промышленности</a:t>
            </a:r>
            <a:endParaRPr lang="ru-RU" sz="800" b="1" i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2147313"/>
              </p:ext>
            </p:extLst>
          </p:nvPr>
        </p:nvGraphicFramePr>
        <p:xfrm>
          <a:off x="494522" y="1578094"/>
          <a:ext cx="10767528" cy="3768346"/>
        </p:xfrm>
        <a:graphic>
          <a:graphicData uri="http://schemas.openxmlformats.org/drawingml/2006/table">
            <a:tbl>
              <a:tblPr/>
              <a:tblGrid>
                <a:gridCol w="6382139">
                  <a:extLst>
                    <a:ext uri="{9D8B030D-6E8A-4147-A177-3AD203B41FA5}">
                      <a16:colId xmlns:a16="http://schemas.microsoft.com/office/drawing/2014/main" val="2938060637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481934924"/>
                    </a:ext>
                  </a:extLst>
                </a:gridCol>
                <a:gridCol w="1052340">
                  <a:extLst>
                    <a:ext uri="{9D8B030D-6E8A-4147-A177-3AD203B41FA5}">
                      <a16:colId xmlns:a16="http://schemas.microsoft.com/office/drawing/2014/main" val="491496073"/>
                    </a:ext>
                  </a:extLst>
                </a:gridCol>
                <a:gridCol w="2157392">
                  <a:extLst>
                    <a:ext uri="{9D8B030D-6E8A-4147-A177-3AD203B41FA5}">
                      <a16:colId xmlns:a16="http://schemas.microsoft.com/office/drawing/2014/main" val="1573132077"/>
                    </a:ext>
                  </a:extLst>
                </a:gridCol>
              </a:tblGrid>
              <a:tr h="46225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Производство промышленной продукции в натуральном выражении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Произведено продукции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Изменение  объема промышленной продукции из натуральных показателей,  2021 г. в процентах к 2020 г.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1492055"/>
                  </a:ext>
                </a:extLst>
              </a:tr>
              <a:tr h="9948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2021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2020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887283"/>
                  </a:ext>
                </a:extLst>
              </a:tr>
              <a:tr h="46225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Мебель для сидения специальная в основном с металлическим каркасом, </a:t>
                      </a:r>
                      <a:r>
                        <a:rPr lang="ru-RU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шт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        1 150 816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        837 170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37,5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301801"/>
                  </a:ext>
                </a:extLst>
              </a:tr>
              <a:tr h="46225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Мебель офисная деревянная, </a:t>
                      </a:r>
                      <a:r>
                        <a:rPr lang="ru-RU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шт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           312 590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        351 520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-11,1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1582032"/>
                  </a:ext>
                </a:extLst>
              </a:tr>
              <a:tr h="46225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Мебель кухонная, </a:t>
                      </a:r>
                      <a:r>
                        <a:rPr lang="ru-RU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шт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             93 726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          96 274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-2,6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6251315"/>
                  </a:ext>
                </a:extLst>
              </a:tr>
              <a:tr h="46225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Мебель деревянная для спальни прочая (кроме кроватей и шкафов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),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шт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             32 732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          61 383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-46,7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8523942"/>
                  </a:ext>
                </a:extLst>
              </a:tr>
              <a:tr h="46225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Мебель деревянная для столовой и гостиной, </a:t>
                      </a:r>
                      <a:r>
                        <a:rPr lang="ru-RU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шт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             84 049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          73 917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13,7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317258"/>
                  </a:ext>
                </a:extLst>
              </a:tr>
            </a:tbl>
          </a:graphicData>
        </a:graphic>
      </p:graphicFrame>
      <p:sp>
        <p:nvSpPr>
          <p:cNvPr id="5" name="object 31"/>
          <p:cNvSpPr txBox="1"/>
          <p:nvPr/>
        </p:nvSpPr>
        <p:spPr>
          <a:xfrm>
            <a:off x="109220" y="6599935"/>
            <a:ext cx="10928894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900" i="1" spc="-5" dirty="0" smtClean="0">
                <a:latin typeface="Arial"/>
                <a:cs typeface="Arial"/>
              </a:rPr>
              <a:t>Источник - </a:t>
            </a:r>
            <a:r>
              <a:rPr lang="en-US" sz="900" i="1" spc="-5" dirty="0">
                <a:latin typeface="Arial"/>
                <a:cs typeface="Arial"/>
                <a:hlinkClick r:id="rId2"/>
              </a:rPr>
              <a:t>https://stat.gov.kz/</a:t>
            </a:r>
            <a:endParaRPr sz="9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4591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43925" y="5803900"/>
            <a:ext cx="2743200" cy="365125"/>
          </a:xfrm>
        </p:spPr>
        <p:txBody>
          <a:bodyPr/>
          <a:lstStyle/>
          <a:p>
            <a:fld id="{2BFBE491-5EF2-4275-9C8C-803B79656BAF}" type="slidenum">
              <a:rPr lang="ru-RU" smtClean="0"/>
              <a:t>6</a:t>
            </a:fld>
            <a:endParaRPr lang="ru-RU" dirty="0"/>
          </a:p>
        </p:txBody>
      </p:sp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334964" y="93784"/>
            <a:ext cx="4751386" cy="922216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Arial Narrow" panose="020B0606020202030204" pitchFamily="34" charset="0"/>
              </a:rPr>
              <a:t>Валовой </a:t>
            </a:r>
            <a:r>
              <a:rPr lang="ru-RU" sz="2800" b="1" dirty="0" smtClean="0">
                <a:latin typeface="Arial Narrow" panose="020B0606020202030204" pitchFamily="34" charset="0"/>
              </a:rPr>
              <a:t>внутренний </a:t>
            </a:r>
            <a:r>
              <a:rPr lang="ru-RU" sz="2800" b="1" dirty="0">
                <a:latin typeface="Arial Narrow" panose="020B0606020202030204" pitchFamily="34" charset="0"/>
              </a:rPr>
              <a:t>продукт </a:t>
            </a:r>
            <a:r>
              <a:rPr lang="ru-RU" sz="2800" b="1" dirty="0" smtClean="0">
                <a:latin typeface="Arial Narrow" panose="020B0606020202030204" pitchFamily="34" charset="0"/>
              </a:rPr>
              <a:t>за 2010-20</a:t>
            </a:r>
            <a:r>
              <a:rPr lang="en-US" sz="2800" b="1" dirty="0" smtClean="0">
                <a:latin typeface="Arial Narrow" panose="020B0606020202030204" pitchFamily="34" charset="0"/>
              </a:rPr>
              <a:t>21</a:t>
            </a:r>
            <a:r>
              <a:rPr lang="ru-RU" sz="2800" b="1" dirty="0" smtClean="0">
                <a:latin typeface="Arial Narrow" panose="020B0606020202030204" pitchFamily="34" charset="0"/>
              </a:rPr>
              <a:t> </a:t>
            </a:r>
            <a:r>
              <a:rPr lang="ru-RU" sz="2800" b="1" dirty="0">
                <a:latin typeface="Arial Narrow" panose="020B0606020202030204" pitchFamily="34" charset="0"/>
              </a:rPr>
              <a:t>годы, </a:t>
            </a:r>
            <a:r>
              <a:rPr lang="ru-RU" sz="2800" b="1" dirty="0" smtClean="0">
                <a:latin typeface="Arial Narrow" panose="020B0606020202030204" pitchFamily="34" charset="0"/>
              </a:rPr>
              <a:t>млрд тенге</a:t>
            </a:r>
            <a:br>
              <a:rPr lang="ru-RU" sz="2800" b="1" dirty="0" smtClean="0">
                <a:latin typeface="Arial Narrow" panose="020B0606020202030204" pitchFamily="34" charset="0"/>
              </a:rPr>
            </a:br>
            <a:r>
              <a:rPr lang="ru-RU" sz="1600" b="1" i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Мебельная </a:t>
            </a:r>
            <a:r>
              <a:rPr lang="ru-RU" sz="1600" b="1" i="1" dirty="0">
                <a:solidFill>
                  <a:srgbClr val="0070C0"/>
                </a:solidFill>
                <a:latin typeface="Arial Narrow" panose="020B0606020202030204" pitchFamily="34" charset="0"/>
              </a:rPr>
              <a:t>промышленность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4205" y="1694759"/>
            <a:ext cx="5378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4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Доля </a:t>
            </a:r>
            <a:r>
              <a:rPr lang="ru-RU" sz="14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мебельной промышленности в общей промышленности страны, </a:t>
            </a:r>
            <a:r>
              <a:rPr lang="ru-RU" sz="1400" b="1" dirty="0" smtClean="0">
                <a:latin typeface="Century Gothic" panose="020B0502020202020204" pitchFamily="34" charset="0"/>
              </a:rPr>
              <a:t>млрд тенге</a:t>
            </a:r>
            <a:endParaRPr lang="ru-RU" sz="14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86684" y="1694759"/>
            <a:ext cx="5608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Доля мебельной промышленности в ВВП,</a:t>
            </a:r>
            <a:endParaRPr lang="en-US" sz="1400" b="1" dirty="0" smtClean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ru-RU" sz="1400" b="1" dirty="0" smtClean="0">
                <a:latin typeface="Century Gothic" panose="020B0502020202020204" pitchFamily="34" charset="0"/>
              </a:rPr>
              <a:t>млрд тенге</a:t>
            </a:r>
            <a:endParaRPr lang="ru-RU" sz="14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0548390"/>
              </p:ext>
            </p:extLst>
          </p:nvPr>
        </p:nvGraphicFramePr>
        <p:xfrm>
          <a:off x="326571" y="2248678"/>
          <a:ext cx="5514392" cy="3638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6340835"/>
              </p:ext>
            </p:extLst>
          </p:nvPr>
        </p:nvGraphicFramePr>
        <p:xfrm>
          <a:off x="6120882" y="2239348"/>
          <a:ext cx="5840963" cy="36202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object 31"/>
          <p:cNvSpPr txBox="1"/>
          <p:nvPr/>
        </p:nvSpPr>
        <p:spPr>
          <a:xfrm>
            <a:off x="109220" y="6599935"/>
            <a:ext cx="10928894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900" i="1" spc="-5" dirty="0" smtClean="0">
                <a:latin typeface="Arial"/>
                <a:cs typeface="Arial"/>
              </a:rPr>
              <a:t>Источник - </a:t>
            </a:r>
            <a:r>
              <a:rPr lang="en-US" sz="900" i="1" spc="-5" dirty="0">
                <a:latin typeface="Arial"/>
                <a:cs typeface="Arial"/>
                <a:hlinkClick r:id="rId5"/>
              </a:rPr>
              <a:t>https://stat.gov.kz/</a:t>
            </a:r>
            <a:endParaRPr sz="9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4422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E491-5EF2-4275-9C8C-803B79656BAF}" type="slidenum">
              <a:rPr lang="ru-RU" smtClean="0"/>
              <a:t>7</a:t>
            </a:fld>
            <a:endParaRPr lang="ru-RU" dirty="0"/>
          </a:p>
        </p:txBody>
      </p:sp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334963" y="323728"/>
            <a:ext cx="7754815" cy="909760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Arial Narrow" panose="020B0606020202030204" pitchFamily="34" charset="0"/>
              </a:rPr>
              <a:t>Статистические показатели сферы </a:t>
            </a:r>
            <a:r>
              <a:rPr lang="ru-RU" sz="2800" b="1" dirty="0" smtClean="0">
                <a:latin typeface="Arial Narrow" panose="020B0606020202030204" pitchFamily="34" charset="0"/>
              </a:rPr>
              <a:t/>
            </a:r>
            <a:br>
              <a:rPr lang="ru-RU" sz="2800" b="1" dirty="0" smtClean="0">
                <a:latin typeface="Arial Narrow" panose="020B0606020202030204" pitchFamily="34" charset="0"/>
              </a:rPr>
            </a:br>
            <a:r>
              <a:rPr lang="ru-RU" sz="2800" b="1" dirty="0" smtClean="0">
                <a:latin typeface="Arial Narrow" panose="020B0606020202030204" pitchFamily="34" charset="0"/>
              </a:rPr>
              <a:t>мебельной </a:t>
            </a:r>
            <a:r>
              <a:rPr lang="ru-RU" sz="2800" b="1" dirty="0">
                <a:latin typeface="Arial Narrow" panose="020B0606020202030204" pitchFamily="34" charset="0"/>
              </a:rPr>
              <a:t>промышленности в </a:t>
            </a:r>
            <a:r>
              <a:rPr lang="ru-RU" sz="2800" b="1" dirty="0" smtClean="0">
                <a:latin typeface="Arial Narrow" panose="020B0606020202030204" pitchFamily="34" charset="0"/>
              </a:rPr>
              <a:t>РК</a:t>
            </a:r>
            <a:br>
              <a:rPr lang="ru-RU" sz="2800" b="1" dirty="0" smtClean="0">
                <a:latin typeface="Arial Narrow" panose="020B0606020202030204" pitchFamily="34" charset="0"/>
              </a:rPr>
            </a:br>
            <a:r>
              <a:rPr lang="ru-RU" sz="1800" b="1" i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В разрезе регионов</a:t>
            </a:r>
            <a:endParaRPr lang="ru-RU" sz="1600" b="1" i="1" dirty="0">
              <a:latin typeface="Arial Narrow" panose="020B0606020202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54281" y="1447138"/>
            <a:ext cx="7323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400" b="1" dirty="0" smtClean="0">
                <a:solidFill>
                  <a:prstClr val="black"/>
                </a:solidFill>
                <a:latin typeface="Century Gothic"/>
              </a:rPr>
              <a:t>Рост объема произведенного В</a:t>
            </a:r>
            <a:r>
              <a:rPr lang="ru-RU" sz="1400" b="1" dirty="0" smtClean="0">
                <a:solidFill>
                  <a:prstClr val="black"/>
                </a:solidFill>
                <a:latin typeface="Century Gothic"/>
              </a:rPr>
              <a:t>РП</a:t>
            </a:r>
            <a:r>
              <a:rPr lang="kk-KZ" sz="1400" b="1" dirty="0" smtClean="0">
                <a:solidFill>
                  <a:prstClr val="black"/>
                </a:solidFill>
                <a:latin typeface="Century Gothic"/>
              </a:rPr>
              <a:t> в мебельной промышленности за 2021 год </a:t>
            </a:r>
          </a:p>
          <a:p>
            <a:pPr algn="ctr"/>
            <a:r>
              <a:rPr lang="kk-KZ" sz="1400" dirty="0" smtClean="0">
                <a:solidFill>
                  <a:prstClr val="black"/>
                </a:solidFill>
                <a:latin typeface="Century Gothic"/>
              </a:rPr>
              <a:t>(в сравнении с 2020 годом) </a:t>
            </a:r>
            <a:endParaRPr lang="ru-RU" sz="1400" dirty="0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22" name="Равнобедренный треугольник 21"/>
          <p:cNvSpPr/>
          <p:nvPr/>
        </p:nvSpPr>
        <p:spPr>
          <a:xfrm rot="5400000">
            <a:off x="7730443" y="3503798"/>
            <a:ext cx="1440160" cy="648072"/>
          </a:xfrm>
          <a:prstGeom prst="triangle">
            <a:avLst/>
          </a:prstGeom>
          <a:gradFill>
            <a:gsLst>
              <a:gs pos="100000">
                <a:sysClr val="window" lastClr="FFFFFF"/>
              </a:gs>
              <a:gs pos="0">
                <a:srgbClr val="C0504D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8774559" y="3310742"/>
            <a:ext cx="1872208" cy="93610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В 13 регионах</a:t>
            </a:r>
          </a:p>
          <a:p>
            <a:pPr lvl="0" algn="ctr"/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рост объема производства ВРП в </a:t>
            </a:r>
            <a:r>
              <a:rPr lang="ru-RU" sz="1000" dirty="0">
                <a:solidFill>
                  <a:prstClr val="black"/>
                </a:solidFill>
                <a:latin typeface="Century Gothic"/>
              </a:rPr>
              <a:t>сфере </a:t>
            </a:r>
            <a:r>
              <a:rPr lang="ru-RU" sz="1000" dirty="0" smtClean="0">
                <a:solidFill>
                  <a:prstClr val="black"/>
                </a:solidFill>
                <a:latin typeface="Century Gothic"/>
              </a:rPr>
              <a:t>мебельной </a:t>
            </a:r>
            <a:r>
              <a:rPr lang="ru-RU" sz="1000" dirty="0">
                <a:solidFill>
                  <a:prstClr val="black"/>
                </a:solidFill>
                <a:latin typeface="Century Gothic"/>
              </a:rPr>
              <a:t>промышленности 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05072" y="5290853"/>
            <a:ext cx="5907089" cy="815742"/>
          </a:xfrm>
          <a:prstGeom prst="rect">
            <a:avLst/>
          </a:prstGeom>
          <a:ln>
            <a:solidFill>
              <a:srgbClr val="C00000"/>
            </a:solidFill>
            <a:prstDash val="sysDash"/>
          </a:ln>
        </p:spPr>
        <p:txBody>
          <a:bodyPr wrap="square" anchor="ctr">
            <a:noAutofit/>
          </a:bodyPr>
          <a:lstStyle/>
          <a:p>
            <a:pPr algn="ctr"/>
            <a:r>
              <a:rPr lang="ru-RU" sz="1200" dirty="0" smtClean="0">
                <a:latin typeface="Century Gothic" panose="020B0502020202020204" pitchFamily="34" charset="0"/>
              </a:rPr>
              <a:t>ВРП в мебельной промышленности за 2021 год – </a:t>
            </a:r>
            <a:r>
              <a:rPr lang="ru-RU" sz="1200" b="1" dirty="0" smtClean="0">
                <a:latin typeface="Century Gothic" panose="020B0502020202020204" pitchFamily="34" charset="0"/>
              </a:rPr>
              <a:t>64,3 млрд тенге</a:t>
            </a:r>
            <a:endParaRPr lang="ru-RU" sz="1200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5607372"/>
              </p:ext>
            </p:extLst>
          </p:nvPr>
        </p:nvGraphicFramePr>
        <p:xfrm>
          <a:off x="1812130" y="1909762"/>
          <a:ext cx="6246019" cy="3338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object 31"/>
          <p:cNvSpPr txBox="1"/>
          <p:nvPr/>
        </p:nvSpPr>
        <p:spPr>
          <a:xfrm>
            <a:off x="109220" y="6599935"/>
            <a:ext cx="10928894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900" i="1" spc="-5" dirty="0" smtClean="0">
                <a:latin typeface="Arial"/>
                <a:cs typeface="Arial"/>
              </a:rPr>
              <a:t>Источник - </a:t>
            </a:r>
            <a:r>
              <a:rPr lang="en-US" sz="900" i="1" spc="-5" dirty="0">
                <a:latin typeface="Arial"/>
                <a:cs typeface="Arial"/>
                <a:hlinkClick r:id="rId3"/>
              </a:rPr>
              <a:t>https://stat.gov.kz/</a:t>
            </a:r>
            <a:endParaRPr sz="9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301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E491-5EF2-4275-9C8C-803B79656BAF}" type="slidenum">
              <a:rPr lang="ru-RU" smtClean="0"/>
              <a:t>8</a:t>
            </a:fld>
            <a:endParaRPr lang="ru-RU" dirty="0"/>
          </a:p>
        </p:txBody>
      </p:sp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334963" y="106240"/>
            <a:ext cx="7754815" cy="909760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Arial Narrow" panose="020B0606020202030204" pitchFamily="34" charset="0"/>
              </a:rPr>
              <a:t>Объем продукции (товаров, услуг) в действующих ценах </a:t>
            </a:r>
            <a:r>
              <a:rPr lang="ru-RU" sz="2800" b="1" dirty="0" smtClean="0">
                <a:latin typeface="Arial Narrow" panose="020B0606020202030204" pitchFamily="34" charset="0"/>
              </a:rPr>
              <a:t>за 1993</a:t>
            </a:r>
            <a:r>
              <a:rPr lang="en-US" sz="2800" b="1" dirty="0" smtClean="0">
                <a:latin typeface="Arial Narrow" panose="020B0606020202030204" pitchFamily="34" charset="0"/>
              </a:rPr>
              <a:t> – </a:t>
            </a:r>
            <a:r>
              <a:rPr lang="ru-RU" sz="2800" b="1" dirty="0" smtClean="0">
                <a:latin typeface="Arial Narrow" panose="020B0606020202030204" pitchFamily="34" charset="0"/>
              </a:rPr>
              <a:t>2021 год</a:t>
            </a:r>
            <a:r>
              <a:rPr lang="kk-KZ" sz="2800" b="1" dirty="0" smtClean="0">
                <a:latin typeface="Arial Narrow" panose="020B0606020202030204" pitchFamily="34" charset="0"/>
              </a:rPr>
              <a:t>ы, млрд тенге</a:t>
            </a:r>
            <a:r>
              <a:rPr lang="ru-RU" sz="2800" b="1" dirty="0" smtClean="0">
                <a:latin typeface="Arial Narrow" panose="020B0606020202030204" pitchFamily="34" charset="0"/>
              </a:rPr>
              <a:t/>
            </a:r>
            <a:br>
              <a:rPr lang="ru-RU" sz="2800" b="1" dirty="0" smtClean="0">
                <a:latin typeface="Arial Narrow" panose="020B0606020202030204" pitchFamily="34" charset="0"/>
              </a:rPr>
            </a:br>
            <a:r>
              <a:rPr lang="ru-RU" sz="1800" b="1" i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Мебельная </a:t>
            </a:r>
            <a:r>
              <a:rPr lang="ru-RU" sz="1800" b="1" i="1" dirty="0">
                <a:solidFill>
                  <a:srgbClr val="0070C0"/>
                </a:solidFill>
                <a:latin typeface="Arial Narrow" panose="020B0606020202030204" pitchFamily="34" charset="0"/>
              </a:rPr>
              <a:t>промышленность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026165" y="5320527"/>
            <a:ext cx="4670035" cy="815742"/>
          </a:xfrm>
          <a:prstGeom prst="rect">
            <a:avLst/>
          </a:prstGeom>
          <a:ln>
            <a:solidFill>
              <a:srgbClr val="C00000"/>
            </a:solidFill>
            <a:prstDash val="sysDash"/>
          </a:ln>
        </p:spPr>
        <p:txBody>
          <a:bodyPr wrap="square" anchor="ctr">
            <a:noAutofit/>
          </a:bodyPr>
          <a:lstStyle/>
          <a:p>
            <a:pPr algn="ctr"/>
            <a:r>
              <a:rPr lang="ru-RU" sz="1200" dirty="0" smtClean="0">
                <a:latin typeface="Century Gothic" panose="020B0502020202020204" pitchFamily="34" charset="0"/>
              </a:rPr>
              <a:t>За 2021 год </a:t>
            </a:r>
            <a:r>
              <a:rPr lang="ru-RU" sz="1200" dirty="0">
                <a:latin typeface="Century Gothic" panose="020B0502020202020204" pitchFamily="34" charset="0"/>
              </a:rPr>
              <a:t>доля </a:t>
            </a:r>
            <a:r>
              <a:rPr lang="ru-RU" sz="1200" dirty="0" smtClean="0">
                <a:latin typeface="Century Gothic" panose="020B0502020202020204" pitchFamily="34" charset="0"/>
              </a:rPr>
              <a:t>производства мебели </a:t>
            </a:r>
            <a:r>
              <a:rPr lang="ru-RU" sz="1200" b="1" dirty="0" smtClean="0">
                <a:latin typeface="Century Gothic" panose="020B0502020202020204" pitchFamily="34" charset="0"/>
              </a:rPr>
              <a:t>0,4%</a:t>
            </a:r>
            <a:r>
              <a:rPr lang="ru-RU" sz="1200" dirty="0" smtClean="0">
                <a:latin typeface="Century Gothic" panose="020B0502020202020204" pitchFamily="34" charset="0"/>
              </a:rPr>
              <a:t> </a:t>
            </a:r>
          </a:p>
          <a:p>
            <a:pPr algn="ctr"/>
            <a:r>
              <a:rPr lang="ru-RU" sz="1200" dirty="0" smtClean="0">
                <a:latin typeface="Century Gothic" panose="020B0502020202020204" pitchFamily="34" charset="0"/>
              </a:rPr>
              <a:t>в обрабатывающей промышленности (</a:t>
            </a:r>
            <a:r>
              <a:rPr lang="ru-RU" sz="1200" b="1" dirty="0" smtClean="0">
                <a:latin typeface="Century Gothic" panose="020B0502020202020204" pitchFamily="34" charset="0"/>
              </a:rPr>
              <a:t>17,1 трлн </a:t>
            </a:r>
            <a:r>
              <a:rPr lang="ru-RU" sz="1200" dirty="0" smtClean="0">
                <a:latin typeface="Century Gothic" panose="020B0502020202020204" pitchFamily="34" charset="0"/>
              </a:rPr>
              <a:t>тенге)</a:t>
            </a: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1342103"/>
              </p:ext>
            </p:extLst>
          </p:nvPr>
        </p:nvGraphicFramePr>
        <p:xfrm>
          <a:off x="300037" y="1643062"/>
          <a:ext cx="11387138" cy="3538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object 31"/>
          <p:cNvSpPr txBox="1"/>
          <p:nvPr/>
        </p:nvSpPr>
        <p:spPr>
          <a:xfrm>
            <a:off x="109220" y="6599935"/>
            <a:ext cx="10928894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900" i="1" spc="-5" dirty="0" smtClean="0">
                <a:latin typeface="Arial"/>
                <a:cs typeface="Arial"/>
              </a:rPr>
              <a:t>Источник - </a:t>
            </a:r>
            <a:r>
              <a:rPr lang="en-US" sz="900" i="1" spc="-5" dirty="0">
                <a:latin typeface="Arial"/>
                <a:cs typeface="Arial"/>
                <a:hlinkClick r:id="rId4"/>
              </a:rPr>
              <a:t>https://stat.gov.kz/</a:t>
            </a:r>
            <a:endParaRPr sz="9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2823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E491-5EF2-4275-9C8C-803B79656BAF}" type="slidenum">
              <a:rPr lang="ru-RU" smtClean="0"/>
              <a:t>9</a:t>
            </a:fld>
            <a:endParaRPr lang="ru-RU" dirty="0"/>
          </a:p>
        </p:txBody>
      </p:sp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334963" y="217488"/>
            <a:ext cx="8599487" cy="1016000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Arial Narrow" panose="020B0606020202030204" pitchFamily="34" charset="0"/>
              </a:rPr>
              <a:t>Объем продукции (товаров, услуг) </a:t>
            </a:r>
            <a:r>
              <a:rPr lang="en-US" sz="2800" b="1" dirty="0" smtClean="0">
                <a:latin typeface="Arial Narrow" panose="020B0606020202030204" pitchFamily="34" charset="0"/>
              </a:rPr>
              <a:t/>
            </a:r>
            <a:br>
              <a:rPr lang="en-US" sz="2800" b="1" dirty="0" smtClean="0">
                <a:latin typeface="Arial Narrow" panose="020B0606020202030204" pitchFamily="34" charset="0"/>
              </a:rPr>
            </a:br>
            <a:r>
              <a:rPr lang="ru-RU" sz="2800" b="1" dirty="0" smtClean="0">
                <a:latin typeface="Arial Narrow" panose="020B0606020202030204" pitchFamily="34" charset="0"/>
              </a:rPr>
              <a:t>в </a:t>
            </a:r>
            <a:r>
              <a:rPr lang="ru-RU" sz="2800" b="1" dirty="0">
                <a:latin typeface="Arial Narrow" panose="020B0606020202030204" pitchFamily="34" charset="0"/>
              </a:rPr>
              <a:t>действующих ценах </a:t>
            </a:r>
            <a:r>
              <a:rPr lang="ru-RU" sz="2800" b="1" dirty="0" smtClean="0">
                <a:latin typeface="Arial Narrow" panose="020B0606020202030204" pitchFamily="34" charset="0"/>
              </a:rPr>
              <a:t>в </a:t>
            </a:r>
            <a:r>
              <a:rPr lang="ru-RU" sz="2800" b="1" dirty="0">
                <a:latin typeface="Arial Narrow" panose="020B0606020202030204" pitchFamily="34" charset="0"/>
              </a:rPr>
              <a:t>разрезе </a:t>
            </a:r>
            <a:r>
              <a:rPr lang="ru-RU" sz="2800" b="1" dirty="0" smtClean="0">
                <a:latin typeface="Arial Narrow" panose="020B0606020202030204" pitchFamily="34" charset="0"/>
              </a:rPr>
              <a:t>регионов за 1993-2021 гг.</a:t>
            </a:r>
            <a:br>
              <a:rPr lang="ru-RU" sz="2800" b="1" dirty="0" smtClean="0">
                <a:latin typeface="Arial Narrow" panose="020B0606020202030204" pitchFamily="34" charset="0"/>
              </a:rPr>
            </a:br>
            <a:r>
              <a:rPr lang="ru-RU" sz="1800" b="1" i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Мебельная </a:t>
            </a:r>
            <a:r>
              <a:rPr lang="ru-RU" sz="1800" b="1" i="1" dirty="0">
                <a:solidFill>
                  <a:srgbClr val="0070C0"/>
                </a:solidFill>
                <a:latin typeface="Arial Narrow" panose="020B0606020202030204" pitchFamily="34" charset="0"/>
              </a:rPr>
              <a:t>промышленность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167324" y="6356350"/>
            <a:ext cx="6254879" cy="361855"/>
          </a:xfrm>
          <a:prstGeom prst="rect">
            <a:avLst/>
          </a:prstGeom>
          <a:ln>
            <a:solidFill>
              <a:srgbClr val="C00000"/>
            </a:solidFill>
            <a:prstDash val="sysDash"/>
          </a:ln>
        </p:spPr>
        <p:txBody>
          <a:bodyPr wrap="square" anchor="ctr">
            <a:noAutofit/>
          </a:bodyPr>
          <a:lstStyle/>
          <a:p>
            <a:pPr algn="ctr"/>
            <a:r>
              <a:rPr lang="ru-RU" sz="1100" b="1" dirty="0" smtClean="0">
                <a:latin typeface="Century Gothic" panose="020B0502020202020204" pitchFamily="34" charset="0"/>
              </a:rPr>
              <a:t>5,</a:t>
            </a:r>
            <a:r>
              <a:rPr lang="en-US" sz="1100" b="1" dirty="0" smtClean="0">
                <a:latin typeface="Century Gothic" panose="020B0502020202020204" pitchFamily="34" charset="0"/>
              </a:rPr>
              <a:t>3</a:t>
            </a:r>
            <a:r>
              <a:rPr lang="ru-RU" sz="1100" b="1" dirty="0" smtClean="0">
                <a:latin typeface="Century Gothic" panose="020B0502020202020204" pitchFamily="34" charset="0"/>
              </a:rPr>
              <a:t> тг.</a:t>
            </a:r>
            <a:r>
              <a:rPr lang="ru-RU" sz="1100" b="1" dirty="0">
                <a:latin typeface="Century Gothic" panose="020B0502020202020204" pitchFamily="34" charset="0"/>
              </a:rPr>
              <a:t>	67,3 тг. 	146,7 тг. 	</a:t>
            </a:r>
            <a:r>
              <a:rPr lang="ru-RU" sz="1100" b="1" dirty="0" smtClean="0">
                <a:latin typeface="Century Gothic" panose="020B0502020202020204" pitchFamily="34" charset="0"/>
              </a:rPr>
              <a:t>126,</a:t>
            </a:r>
            <a:r>
              <a:rPr lang="en-US" sz="1100" b="1" dirty="0" smtClean="0">
                <a:latin typeface="Century Gothic" panose="020B0502020202020204" pitchFamily="34" charset="0"/>
              </a:rPr>
              <a:t>1</a:t>
            </a:r>
            <a:r>
              <a:rPr lang="ru-RU" sz="1100" b="1" dirty="0">
                <a:latin typeface="Century Gothic" panose="020B0502020202020204" pitchFamily="34" charset="0"/>
              </a:rPr>
              <a:t> тг. 	146,6 тг. 	</a:t>
            </a:r>
            <a:r>
              <a:rPr lang="ru-RU" sz="1100" b="1" dirty="0" smtClean="0">
                <a:latin typeface="Century Gothic" panose="020B0502020202020204" pitchFamily="34" charset="0"/>
              </a:rPr>
              <a:t>342,</a:t>
            </a:r>
            <a:r>
              <a:rPr lang="en-US" sz="1100" b="1" dirty="0" smtClean="0">
                <a:latin typeface="Century Gothic" panose="020B0502020202020204" pitchFamily="34" charset="0"/>
              </a:rPr>
              <a:t>2</a:t>
            </a:r>
            <a:r>
              <a:rPr lang="ru-RU" sz="1100" b="1" dirty="0">
                <a:latin typeface="Century Gothic" panose="020B0502020202020204" pitchFamily="34" charset="0"/>
              </a:rPr>
              <a:t> тг. 	430 тг.</a:t>
            </a:r>
          </a:p>
          <a:p>
            <a:pPr algn="ctr"/>
            <a:r>
              <a:rPr lang="ru-RU" sz="1100" dirty="0">
                <a:latin typeface="Century Gothic" panose="020B0502020202020204" pitchFamily="34" charset="0"/>
              </a:rPr>
              <a:t>1993	1996	2001	2006	2011	2016	</a:t>
            </a:r>
            <a:r>
              <a:rPr lang="ru-RU" sz="1100" dirty="0" smtClean="0">
                <a:latin typeface="Century Gothic" panose="020B0502020202020204" pitchFamily="34" charset="0"/>
              </a:rPr>
              <a:t>2021</a:t>
            </a:r>
            <a:endParaRPr lang="ru-RU" sz="1100" dirty="0">
              <a:latin typeface="Century Gothic" panose="020B0502020202020204" pitchFamily="34" charset="0"/>
            </a:endParaRPr>
          </a:p>
        </p:txBody>
      </p:sp>
      <p:pic>
        <p:nvPicPr>
          <p:cNvPr id="1026" name="Picture 2" descr="Exchange rate free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56" y="6250030"/>
            <a:ext cx="493004" cy="493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cdn-icons-png.flaticon.com/512/1490/149085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086" y="142875"/>
            <a:ext cx="501914" cy="501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6198340"/>
              </p:ext>
            </p:extLst>
          </p:nvPr>
        </p:nvGraphicFramePr>
        <p:xfrm>
          <a:off x="257175" y="1637179"/>
          <a:ext cx="2724150" cy="22585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268498"/>
              </p:ext>
            </p:extLst>
          </p:nvPr>
        </p:nvGraphicFramePr>
        <p:xfrm>
          <a:off x="3181350" y="1638301"/>
          <a:ext cx="2847975" cy="2247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1075051"/>
              </p:ext>
            </p:extLst>
          </p:nvPr>
        </p:nvGraphicFramePr>
        <p:xfrm>
          <a:off x="6084234" y="1652308"/>
          <a:ext cx="2888316" cy="22434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7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7042249"/>
              </p:ext>
            </p:extLst>
          </p:nvPr>
        </p:nvGraphicFramePr>
        <p:xfrm>
          <a:off x="9088531" y="1619251"/>
          <a:ext cx="2808194" cy="2247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8" name="Диаграмм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2669398"/>
              </p:ext>
            </p:extLst>
          </p:nvPr>
        </p:nvGraphicFramePr>
        <p:xfrm>
          <a:off x="409575" y="4029075"/>
          <a:ext cx="3638550" cy="2095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9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153367"/>
              </p:ext>
            </p:extLst>
          </p:nvPr>
        </p:nvGraphicFramePr>
        <p:xfrm>
          <a:off x="4238625" y="4067176"/>
          <a:ext cx="3629025" cy="2076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20" name="Диаграмма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4163616"/>
              </p:ext>
            </p:extLst>
          </p:nvPr>
        </p:nvGraphicFramePr>
        <p:xfrm>
          <a:off x="7978587" y="3990975"/>
          <a:ext cx="3737163" cy="2152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21" name="object 31"/>
          <p:cNvSpPr txBox="1"/>
          <p:nvPr/>
        </p:nvSpPr>
        <p:spPr>
          <a:xfrm>
            <a:off x="7900670" y="6495160"/>
            <a:ext cx="1953449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900" i="1" spc="-5" dirty="0" smtClean="0">
                <a:latin typeface="Arial"/>
                <a:cs typeface="Arial"/>
              </a:rPr>
              <a:t>Источник - </a:t>
            </a:r>
            <a:r>
              <a:rPr lang="en-US" sz="900" i="1" spc="-5" dirty="0">
                <a:latin typeface="Arial"/>
                <a:cs typeface="Arial"/>
                <a:hlinkClick r:id="rId12"/>
              </a:rPr>
              <a:t>https://stat.gov.kz/</a:t>
            </a:r>
            <a:endParaRPr sz="9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7577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35771</TotalTime>
  <Words>1849</Words>
  <Application>Microsoft Office PowerPoint</Application>
  <PresentationFormat>Широкоэкранный</PresentationFormat>
  <Paragraphs>267</Paragraphs>
  <Slides>27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5" baseType="lpstr">
      <vt:lpstr>Arial</vt:lpstr>
      <vt:lpstr>Arial Black</vt:lpstr>
      <vt:lpstr>Arial Narrow</vt:lpstr>
      <vt:lpstr>Calibri</vt:lpstr>
      <vt:lpstr>Calibri Light</vt:lpstr>
      <vt:lpstr>Century Gothic</vt:lpstr>
      <vt:lpstr>Linux Libertine</vt:lpstr>
      <vt:lpstr>Тема Office</vt:lpstr>
      <vt:lpstr>Презентация PowerPoint</vt:lpstr>
      <vt:lpstr>Презентация PowerPoint</vt:lpstr>
      <vt:lpstr>Презентация PowerPoint</vt:lpstr>
      <vt:lpstr>Действующие юридические лица по состоянию на 01.10.2022 г. Мебельная промышленность</vt:lpstr>
      <vt:lpstr>Изделия относящиеся к мебельной промышленности</vt:lpstr>
      <vt:lpstr>Валовой внутренний продукт за 2010-2021 годы, млрд тенге Мебельная промышленность</vt:lpstr>
      <vt:lpstr>Статистические показатели сферы  мебельной промышленности в РК В разрезе регионов</vt:lpstr>
      <vt:lpstr>Объем продукции (товаров, услуг) в действующих ценах за 1993 – 2021 годы, млрд тенге Мебельная промышленность</vt:lpstr>
      <vt:lpstr>Объем продукции (товаров, услуг)  в действующих ценах в разрезе регионов за 1993-2021 гг. Мебельная промышленность</vt:lpstr>
      <vt:lpstr>Объем продукции (товаров, услуг)  в действующих ценах в разрезе регионов за 1993-2021 гг. Мебельная промышленность</vt:lpstr>
      <vt:lpstr>Презентация PowerPoint</vt:lpstr>
      <vt:lpstr>Какие инструменты поддержки предлагает Фонд «Даму» для проектов в мебельной промышленности</vt:lpstr>
      <vt:lpstr>Объемы и индексы промышленного  производства за 2021 год Мебельная промышленность</vt:lpstr>
      <vt:lpstr>Финансирование через обусловленное размещение средств Обусловленное размещение средств</vt:lpstr>
      <vt:lpstr>ГП «ДКБ 2025»/Нацпроект Субсидирование ставки вознаграждения по РК</vt:lpstr>
      <vt:lpstr>Презентация PowerPoint</vt:lpstr>
      <vt:lpstr>ГП «ДКБ 2025»/Нацпроект Частичное гарантирование по кредитам по РК</vt:lpstr>
      <vt:lpstr>Примеры поддержанных проектов</vt:lpstr>
      <vt:lpstr>Мебельная промышленность  Международный опыт</vt:lpstr>
      <vt:lpstr>Мебельная промышленность Объемы экспорта и импорта в мире за период с 2003 по 2020 (млрд долларов США)</vt:lpstr>
      <vt:lpstr>Мебельная промышленность Основные экспортеры мебели и объемы экспорта (2020 г., млрд долларов США)</vt:lpstr>
      <vt:lpstr>Мебельная промышленность Основные импортеры мебели и объемы экспорта (2020 г., млрд долларов США)</vt:lpstr>
      <vt:lpstr>Мебельная промышленность в Польше Международный опыт</vt:lpstr>
      <vt:lpstr>Внешняя торговля в мебельной промышленности  В разрезе стран СНГ (2021 г., тыс. долларов США)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Абзал Ағыбайұлы Қуандық</dc:creator>
  <cp:lastModifiedBy>Данияр Дәуленұлы Қапсеметов</cp:lastModifiedBy>
  <cp:revision>566</cp:revision>
  <cp:lastPrinted>2022-09-12T10:06:27Z</cp:lastPrinted>
  <dcterms:created xsi:type="dcterms:W3CDTF">2022-08-17T04:27:35Z</dcterms:created>
  <dcterms:modified xsi:type="dcterms:W3CDTF">2022-11-28T10:23:50Z</dcterms:modified>
</cp:coreProperties>
</file>